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handoutMasterIdLst>
    <p:handoutMasterId r:id="rId36"/>
  </p:handoutMasterIdLst>
  <p:sldIdLst>
    <p:sldId id="257" r:id="rId5"/>
    <p:sldId id="1702" r:id="rId6"/>
    <p:sldId id="258" r:id="rId7"/>
    <p:sldId id="1700" r:id="rId8"/>
    <p:sldId id="1738" r:id="rId9"/>
    <p:sldId id="261" r:id="rId10"/>
    <p:sldId id="1716" r:id="rId11"/>
    <p:sldId id="259" r:id="rId12"/>
    <p:sldId id="331" r:id="rId13"/>
    <p:sldId id="328" r:id="rId14"/>
    <p:sldId id="329" r:id="rId15"/>
    <p:sldId id="1724" r:id="rId16"/>
    <p:sldId id="1725" r:id="rId17"/>
    <p:sldId id="1707" r:id="rId18"/>
    <p:sldId id="1708" r:id="rId19"/>
    <p:sldId id="1713" r:id="rId20"/>
    <p:sldId id="1735" r:id="rId21"/>
    <p:sldId id="1728" r:id="rId22"/>
    <p:sldId id="1729" r:id="rId23"/>
    <p:sldId id="1732" r:id="rId24"/>
    <p:sldId id="1737" r:id="rId25"/>
    <p:sldId id="1734" r:id="rId26"/>
    <p:sldId id="1727" r:id="rId27"/>
    <p:sldId id="1717" r:id="rId28"/>
    <p:sldId id="1718" r:id="rId29"/>
    <p:sldId id="1701" r:id="rId30"/>
    <p:sldId id="1720" r:id="rId31"/>
    <p:sldId id="1721" r:id="rId32"/>
    <p:sldId id="1739" r:id="rId33"/>
    <p:sldId id="1726" r:id="rId34"/>
  </p:sldIdLst>
  <p:sldSz cx="12192000" cy="6858000"/>
  <p:notesSz cx="6797675" cy="9926638"/>
  <p:custDataLst>
    <p:tags r:id="rId37"/>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00"/>
    <a:srgbClr val="CA0538"/>
    <a:srgbClr val="C00000"/>
    <a:srgbClr val="C6C6C6"/>
    <a:srgbClr val="E3E3E3"/>
    <a:srgbClr val="E4D7A3"/>
    <a:srgbClr val="F3971B"/>
    <a:srgbClr val="F3977F"/>
    <a:srgbClr val="FF9900"/>
    <a:srgbClr val="6733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2FEF7-1C71-EFF6-398E-BB4D80E4036F}" v="1" dt="2023-06-06T12:49:44.714"/>
    <p1510:client id="{4F9C87AF-6886-4929-BC10-59648F934E95}" vWet="4" dt="2023-06-05T08:22:45.453"/>
    <p1510:client id="{733BAD04-FB30-679E-46AB-66BA6A881326}" v="190" dt="2023-06-05T12:15:52.365"/>
    <p1510:client id="{9BC47E93-119D-4DA5-934A-7E8CAFFECA85}" v="20" dt="2023-06-05T08:23:32.314"/>
    <p1510:client id="{A4F87243-1567-B8C7-796C-4A352CDAE51A}" v="29" dt="2023-06-05T08:38:52.310"/>
    <p1510:client id="{CE0C029F-6C3B-4D35-9285-88DF9C86A298}" v="57" vWet="59" dt="2023-06-05T08:37:56.63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3" autoAdjust="0"/>
    <p:restoredTop sz="94660"/>
  </p:normalViewPr>
  <p:slideViewPr>
    <p:cSldViewPr snapToGrid="0">
      <p:cViewPr varScale="1">
        <p:scale>
          <a:sx n="59" d="100"/>
          <a:sy n="59" d="100"/>
        </p:scale>
        <p:origin x="504" y="6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bri Francesco" userId="S::francesco.fabbri2@eni.com::a1a26695-b7e3-44ce-9976-cf7da7fd7151" providerId="AD" clId="Web-{9BC47E93-119D-4DA5-934A-7E8CAFFECA85}"/>
    <pc:docChg chg="modSld">
      <pc:chgData name="Fabbri Francesco" userId="S::francesco.fabbri2@eni.com::a1a26695-b7e3-44ce-9976-cf7da7fd7151" providerId="AD" clId="Web-{9BC47E93-119D-4DA5-934A-7E8CAFFECA85}" dt="2023-06-05T08:23:32.314" v="18" actId="1076"/>
      <pc:docMkLst>
        <pc:docMk/>
      </pc:docMkLst>
      <pc:sldChg chg="modSp">
        <pc:chgData name="Fabbri Francesco" userId="S::francesco.fabbri2@eni.com::a1a26695-b7e3-44ce-9976-cf7da7fd7151" providerId="AD" clId="Web-{9BC47E93-119D-4DA5-934A-7E8CAFFECA85}" dt="2023-06-05T08:23:32.314" v="18" actId="1076"/>
        <pc:sldMkLst>
          <pc:docMk/>
          <pc:sldMk cId="3795029108" sldId="1700"/>
        </pc:sldMkLst>
        <pc:spChg chg="mod">
          <ac:chgData name="Fabbri Francesco" userId="S::francesco.fabbri2@eni.com::a1a26695-b7e3-44ce-9976-cf7da7fd7151" providerId="AD" clId="Web-{9BC47E93-119D-4DA5-934A-7E8CAFFECA85}" dt="2023-06-05T08:23:07.376" v="3" actId="20577"/>
          <ac:spMkLst>
            <pc:docMk/>
            <pc:sldMk cId="3795029108" sldId="1700"/>
            <ac:spMk id="3" creationId="{00000000-0000-0000-0000-000000000000}"/>
          </ac:spMkLst>
        </pc:spChg>
        <pc:spChg chg="mod">
          <ac:chgData name="Fabbri Francesco" userId="S::francesco.fabbri2@eni.com::a1a26695-b7e3-44ce-9976-cf7da7fd7151" providerId="AD" clId="Web-{9BC47E93-119D-4DA5-934A-7E8CAFFECA85}" dt="2023-06-05T08:23:32.314" v="18" actId="1076"/>
          <ac:spMkLst>
            <pc:docMk/>
            <pc:sldMk cId="3795029108" sldId="1700"/>
            <ac:spMk id="8" creationId="{FE7B0787-0417-34F4-AAE6-2F86829EFE2D}"/>
          </ac:spMkLst>
        </pc:spChg>
      </pc:sldChg>
      <pc:sldChg chg="modSp">
        <pc:chgData name="Fabbri Francesco" userId="S::francesco.fabbri2@eni.com::a1a26695-b7e3-44ce-9976-cf7da7fd7151" providerId="AD" clId="Web-{9BC47E93-119D-4DA5-934A-7E8CAFFECA85}" dt="2023-06-05T08:22:52.250" v="1" actId="20577"/>
        <pc:sldMkLst>
          <pc:docMk/>
          <pc:sldMk cId="2287876100" sldId="1702"/>
        </pc:sldMkLst>
        <pc:spChg chg="mod">
          <ac:chgData name="Fabbri Francesco" userId="S::francesco.fabbri2@eni.com::a1a26695-b7e3-44ce-9976-cf7da7fd7151" providerId="AD" clId="Web-{9BC47E93-119D-4DA5-934A-7E8CAFFECA85}" dt="2023-06-05T08:22:52.250" v="1" actId="20577"/>
          <ac:spMkLst>
            <pc:docMk/>
            <pc:sldMk cId="2287876100" sldId="1702"/>
            <ac:spMk id="3" creationId="{BBC32870-5E25-DEDC-17D6-2F66D87FD3B8}"/>
          </ac:spMkLst>
        </pc:spChg>
      </pc:sldChg>
    </pc:docChg>
  </pc:docChgLst>
  <pc:docChgLst>
    <pc:chgData name="Scarabelli Greta Matilde" userId="S::gretamatilde.scarabelli@eni.com::d11221d3-667a-423a-aa98-5cf71f765938" providerId="AD" clId="Web-{01F2FEF7-1C71-EFF6-398E-BB4D80E4036F}"/>
    <pc:docChg chg="modSld">
      <pc:chgData name="Scarabelli Greta Matilde" userId="S::gretamatilde.scarabelli@eni.com::d11221d3-667a-423a-aa98-5cf71f765938" providerId="AD" clId="Web-{01F2FEF7-1C71-EFF6-398E-BB4D80E4036F}" dt="2023-06-06T12:49:44.714" v="0" actId="20577"/>
      <pc:docMkLst>
        <pc:docMk/>
      </pc:docMkLst>
      <pc:sldChg chg="modSp">
        <pc:chgData name="Scarabelli Greta Matilde" userId="S::gretamatilde.scarabelli@eni.com::d11221d3-667a-423a-aa98-5cf71f765938" providerId="AD" clId="Web-{01F2FEF7-1C71-EFF6-398E-BB4D80E4036F}" dt="2023-06-06T12:49:44.714" v="0" actId="20577"/>
        <pc:sldMkLst>
          <pc:docMk/>
          <pc:sldMk cId="2287876100" sldId="1702"/>
        </pc:sldMkLst>
        <pc:spChg chg="mod">
          <ac:chgData name="Scarabelli Greta Matilde" userId="S::gretamatilde.scarabelli@eni.com::d11221d3-667a-423a-aa98-5cf71f765938" providerId="AD" clId="Web-{01F2FEF7-1C71-EFF6-398E-BB4D80E4036F}" dt="2023-06-06T12:49:44.714" v="0" actId="20577"/>
          <ac:spMkLst>
            <pc:docMk/>
            <pc:sldMk cId="2287876100" sldId="1702"/>
            <ac:spMk id="9" creationId="{9B121BB9-2CA6-21C7-40E3-D67114FA40EE}"/>
          </ac:spMkLst>
        </pc:spChg>
      </pc:sldChg>
    </pc:docChg>
  </pc:docChgLst>
  <pc:docChgLst>
    <pc:chgData name="Lisman Bianca" userId="S::bianca.lisman@eni.com::83b78c03-9e92-4a12-89fb-9f6dea3da23a" providerId="AD" clId="Web-{A4F87243-1567-B8C7-796C-4A352CDAE51A}"/>
    <pc:docChg chg="modSld">
      <pc:chgData name="Lisman Bianca" userId="S::bianca.lisman@eni.com::83b78c03-9e92-4a12-89fb-9f6dea3da23a" providerId="AD" clId="Web-{A4F87243-1567-B8C7-796C-4A352CDAE51A}" dt="2023-06-05T08:38:52.310" v="27" actId="20577"/>
      <pc:docMkLst>
        <pc:docMk/>
      </pc:docMkLst>
      <pc:sldChg chg="addSp delSp modSp">
        <pc:chgData name="Lisman Bianca" userId="S::bianca.lisman@eni.com::83b78c03-9e92-4a12-89fb-9f6dea3da23a" providerId="AD" clId="Web-{A4F87243-1567-B8C7-796C-4A352CDAE51A}" dt="2023-06-05T08:38:52.310" v="27" actId="20577"/>
        <pc:sldMkLst>
          <pc:docMk/>
          <pc:sldMk cId="2287876100" sldId="1702"/>
        </pc:sldMkLst>
        <pc:spChg chg="add del mod ord">
          <ac:chgData name="Lisman Bianca" userId="S::bianca.lisman@eni.com::83b78c03-9e92-4a12-89fb-9f6dea3da23a" providerId="AD" clId="Web-{A4F87243-1567-B8C7-796C-4A352CDAE51A}" dt="2023-06-05T08:38:52.310" v="27" actId="20577"/>
          <ac:spMkLst>
            <pc:docMk/>
            <pc:sldMk cId="2287876100" sldId="1702"/>
            <ac:spMk id="3" creationId="{BBC32870-5E25-DEDC-17D6-2F66D87FD3B8}"/>
          </ac:spMkLst>
        </pc:spChg>
        <pc:spChg chg="add del mod">
          <ac:chgData name="Lisman Bianca" userId="S::bianca.lisman@eni.com::83b78c03-9e92-4a12-89fb-9f6dea3da23a" providerId="AD" clId="Web-{A4F87243-1567-B8C7-796C-4A352CDAE51A}" dt="2023-06-05T08:33:05.167" v="2"/>
          <ac:spMkLst>
            <pc:docMk/>
            <pc:sldMk cId="2287876100" sldId="1702"/>
            <ac:spMk id="14" creationId="{17891CE0-C50A-FCB8-3483-329DE7E35688}"/>
          </ac:spMkLst>
        </pc:spChg>
      </pc:sldChg>
    </pc:docChg>
  </pc:docChgLst>
  <pc:docChgLst>
    <pc:chgData name="Fabbri Francesco" userId="a1a26695-b7e3-44ce-9976-cf7da7fd7151" providerId="ADAL" clId="{CE0C029F-6C3B-4D35-9285-88DF9C86A298}"/>
    <pc:docChg chg="custSel modSld">
      <pc:chgData name="Fabbri Francesco" userId="a1a26695-b7e3-44ce-9976-cf7da7fd7151" providerId="ADAL" clId="{CE0C029F-6C3B-4D35-9285-88DF9C86A298}" dt="2023-06-05T08:34:14.303" v="52" actId="115"/>
      <pc:docMkLst>
        <pc:docMk/>
      </pc:docMkLst>
      <pc:sldChg chg="modSp mod">
        <pc:chgData name="Fabbri Francesco" userId="a1a26695-b7e3-44ce-9976-cf7da7fd7151" providerId="ADAL" clId="{CE0C029F-6C3B-4D35-9285-88DF9C86A298}" dt="2023-06-05T08:34:14.303" v="52" actId="115"/>
        <pc:sldMkLst>
          <pc:docMk/>
          <pc:sldMk cId="4251340590" sldId="258"/>
        </pc:sldMkLst>
        <pc:spChg chg="mod">
          <ac:chgData name="Fabbri Francesco" userId="a1a26695-b7e3-44ce-9976-cf7da7fd7151" providerId="ADAL" clId="{CE0C029F-6C3B-4D35-9285-88DF9C86A298}" dt="2023-06-05T08:34:14.303" v="52" actId="115"/>
          <ac:spMkLst>
            <pc:docMk/>
            <pc:sldMk cId="4251340590" sldId="258"/>
            <ac:spMk id="3" creationId="{FE83705E-27EC-FD58-CFCC-8CD5071EBBCD}"/>
          </ac:spMkLst>
        </pc:spChg>
      </pc:sldChg>
      <pc:sldChg chg="delSp modSp mod">
        <pc:chgData name="Fabbri Francesco" userId="a1a26695-b7e3-44ce-9976-cf7da7fd7151" providerId="ADAL" clId="{CE0C029F-6C3B-4D35-9285-88DF9C86A298}" dt="2023-06-05T08:31:41.940" v="13" actId="20577"/>
        <pc:sldMkLst>
          <pc:docMk/>
          <pc:sldMk cId="3795029108" sldId="1700"/>
        </pc:sldMkLst>
        <pc:spChg chg="mod topLvl">
          <ac:chgData name="Fabbri Francesco" userId="a1a26695-b7e3-44ce-9976-cf7da7fd7151" providerId="ADAL" clId="{CE0C029F-6C3B-4D35-9285-88DF9C86A298}" dt="2023-06-05T08:31:32.312" v="11" actId="165"/>
          <ac:spMkLst>
            <pc:docMk/>
            <pc:sldMk cId="3795029108" sldId="1700"/>
            <ac:spMk id="6" creationId="{59774073-1D7F-C229-0FCB-FCF8C8A50F0A}"/>
          </ac:spMkLst>
        </pc:spChg>
        <pc:spChg chg="mod ord">
          <ac:chgData name="Fabbri Francesco" userId="a1a26695-b7e3-44ce-9976-cf7da7fd7151" providerId="ADAL" clId="{CE0C029F-6C3B-4D35-9285-88DF9C86A298}" dt="2023-06-05T08:31:41.940" v="13" actId="20577"/>
          <ac:spMkLst>
            <pc:docMk/>
            <pc:sldMk cId="3795029108" sldId="1700"/>
            <ac:spMk id="8" creationId="{FE7B0787-0417-34F4-AAE6-2F86829EFE2D}"/>
          </ac:spMkLst>
        </pc:spChg>
        <pc:spChg chg="mod topLvl">
          <ac:chgData name="Fabbri Francesco" userId="a1a26695-b7e3-44ce-9976-cf7da7fd7151" providerId="ADAL" clId="{CE0C029F-6C3B-4D35-9285-88DF9C86A298}" dt="2023-06-05T08:31:32.312" v="11" actId="165"/>
          <ac:spMkLst>
            <pc:docMk/>
            <pc:sldMk cId="3795029108" sldId="1700"/>
            <ac:spMk id="18" creationId="{EBCD0127-EA6E-E4FB-5F9B-7E50011A3247}"/>
          </ac:spMkLst>
        </pc:spChg>
        <pc:grpChg chg="del mod ord">
          <ac:chgData name="Fabbri Francesco" userId="a1a26695-b7e3-44ce-9976-cf7da7fd7151" providerId="ADAL" clId="{CE0C029F-6C3B-4D35-9285-88DF9C86A298}" dt="2023-06-05T08:31:32.312" v="11" actId="165"/>
          <ac:grpSpMkLst>
            <pc:docMk/>
            <pc:sldMk cId="3795029108" sldId="1700"/>
            <ac:grpSpMk id="9" creationId="{5A221F97-8746-7C92-B84A-71BB469EC53A}"/>
          </ac:grpSpMkLst>
        </pc:grpChg>
        <pc:graphicFrameChg chg="mod ord topLvl">
          <ac:chgData name="Fabbri Francesco" userId="a1a26695-b7e3-44ce-9976-cf7da7fd7151" providerId="ADAL" clId="{CE0C029F-6C3B-4D35-9285-88DF9C86A298}" dt="2023-06-05T08:31:36.303" v="12" actId="1076"/>
          <ac:graphicFrameMkLst>
            <pc:docMk/>
            <pc:sldMk cId="3795029108" sldId="1700"/>
            <ac:graphicFrameMk id="7" creationId="{EC2AFAB6-911B-BA44-37EA-3EED253D34A3}"/>
          </ac:graphicFrameMkLst>
        </pc:graphicFrameChg>
      </pc:sldChg>
      <pc:sldChg chg="delSp modSp mod">
        <pc:chgData name="Fabbri Francesco" userId="a1a26695-b7e3-44ce-9976-cf7da7fd7151" providerId="ADAL" clId="{CE0C029F-6C3B-4D35-9285-88DF9C86A298}" dt="2023-06-05T08:32:17.736" v="51" actId="1076"/>
        <pc:sldMkLst>
          <pc:docMk/>
          <pc:sldMk cId="498055922" sldId="1738"/>
        </pc:sldMkLst>
        <pc:spChg chg="mod">
          <ac:chgData name="Fabbri Francesco" userId="a1a26695-b7e3-44ce-9976-cf7da7fd7151" providerId="ADAL" clId="{CE0C029F-6C3B-4D35-9285-88DF9C86A298}" dt="2023-06-05T08:32:09.563" v="49" actId="1036"/>
          <ac:spMkLst>
            <pc:docMk/>
            <pc:sldMk cId="498055922" sldId="1738"/>
            <ac:spMk id="5" creationId="{C799F6E9-3E18-3089-1049-888A6ACF8EFE}"/>
          </ac:spMkLst>
        </pc:spChg>
        <pc:spChg chg="mod">
          <ac:chgData name="Fabbri Francesco" userId="a1a26695-b7e3-44ce-9976-cf7da7fd7151" providerId="ADAL" clId="{CE0C029F-6C3B-4D35-9285-88DF9C86A298}" dt="2023-06-05T08:32:09.563" v="49" actId="1036"/>
          <ac:spMkLst>
            <pc:docMk/>
            <pc:sldMk cId="498055922" sldId="1738"/>
            <ac:spMk id="6" creationId="{B4AD6020-A924-A92A-924F-904A73BDC486}"/>
          </ac:spMkLst>
        </pc:spChg>
        <pc:spChg chg="mod">
          <ac:chgData name="Fabbri Francesco" userId="a1a26695-b7e3-44ce-9976-cf7da7fd7151" providerId="ADAL" clId="{CE0C029F-6C3B-4D35-9285-88DF9C86A298}" dt="2023-06-05T08:32:09.563" v="49" actId="1036"/>
          <ac:spMkLst>
            <pc:docMk/>
            <pc:sldMk cId="498055922" sldId="1738"/>
            <ac:spMk id="7" creationId="{024F1911-52C7-B5D8-B047-8F368F2C66D6}"/>
          </ac:spMkLst>
        </pc:spChg>
        <pc:spChg chg="mod">
          <ac:chgData name="Fabbri Francesco" userId="a1a26695-b7e3-44ce-9976-cf7da7fd7151" providerId="ADAL" clId="{CE0C029F-6C3B-4D35-9285-88DF9C86A298}" dt="2023-06-05T08:32:09.563" v="49" actId="1036"/>
          <ac:spMkLst>
            <pc:docMk/>
            <pc:sldMk cId="498055922" sldId="1738"/>
            <ac:spMk id="8" creationId="{7F6995FF-E03F-4EE2-99C3-DD3CE4FF523B}"/>
          </ac:spMkLst>
        </pc:spChg>
        <pc:spChg chg="mod">
          <ac:chgData name="Fabbri Francesco" userId="a1a26695-b7e3-44ce-9976-cf7da7fd7151" providerId="ADAL" clId="{CE0C029F-6C3B-4D35-9285-88DF9C86A298}" dt="2023-06-05T08:32:09.563" v="49" actId="1036"/>
          <ac:spMkLst>
            <pc:docMk/>
            <pc:sldMk cId="498055922" sldId="1738"/>
            <ac:spMk id="9" creationId="{499174D1-5CFF-95CE-3DEF-DD74E7C47CB4}"/>
          </ac:spMkLst>
        </pc:spChg>
        <pc:spChg chg="mod">
          <ac:chgData name="Fabbri Francesco" userId="a1a26695-b7e3-44ce-9976-cf7da7fd7151" providerId="ADAL" clId="{CE0C029F-6C3B-4D35-9285-88DF9C86A298}" dt="2023-06-05T08:32:09.563" v="49" actId="1036"/>
          <ac:spMkLst>
            <pc:docMk/>
            <pc:sldMk cId="498055922" sldId="1738"/>
            <ac:spMk id="10" creationId="{E36942CB-BB6B-6566-D9BB-4EB5608B88D7}"/>
          </ac:spMkLst>
        </pc:spChg>
        <pc:spChg chg="mod">
          <ac:chgData name="Fabbri Francesco" userId="a1a26695-b7e3-44ce-9976-cf7da7fd7151" providerId="ADAL" clId="{CE0C029F-6C3B-4D35-9285-88DF9C86A298}" dt="2023-06-05T08:32:09.563" v="49" actId="1036"/>
          <ac:spMkLst>
            <pc:docMk/>
            <pc:sldMk cId="498055922" sldId="1738"/>
            <ac:spMk id="11" creationId="{A63A8244-A9A0-15E2-D22B-607763FAE94C}"/>
          </ac:spMkLst>
        </pc:spChg>
        <pc:spChg chg="mod">
          <ac:chgData name="Fabbri Francesco" userId="a1a26695-b7e3-44ce-9976-cf7da7fd7151" providerId="ADAL" clId="{CE0C029F-6C3B-4D35-9285-88DF9C86A298}" dt="2023-06-05T08:32:09.563" v="49" actId="1036"/>
          <ac:spMkLst>
            <pc:docMk/>
            <pc:sldMk cId="498055922" sldId="1738"/>
            <ac:spMk id="12" creationId="{C74F31BD-1322-78AA-6D99-C143B3C6B7D6}"/>
          </ac:spMkLst>
        </pc:spChg>
        <pc:spChg chg="del">
          <ac:chgData name="Fabbri Francesco" userId="a1a26695-b7e3-44ce-9976-cf7da7fd7151" providerId="ADAL" clId="{CE0C029F-6C3B-4D35-9285-88DF9C86A298}" dt="2023-06-05T08:32:00.189" v="14" actId="478"/>
          <ac:spMkLst>
            <pc:docMk/>
            <pc:sldMk cId="498055922" sldId="1738"/>
            <ac:spMk id="13" creationId="{06D8C987-CFE2-A923-FE9C-1F8D158CE439}"/>
          </ac:spMkLst>
        </pc:spChg>
        <pc:spChg chg="mod">
          <ac:chgData name="Fabbri Francesco" userId="a1a26695-b7e3-44ce-9976-cf7da7fd7151" providerId="ADAL" clId="{CE0C029F-6C3B-4D35-9285-88DF9C86A298}" dt="2023-06-05T08:32:17.736" v="51" actId="1076"/>
          <ac:spMkLst>
            <pc:docMk/>
            <pc:sldMk cId="498055922" sldId="1738"/>
            <ac:spMk id="14" creationId="{D1F2E76D-9E59-E004-9F8D-7B859D00FDD3}"/>
          </ac:spMkLst>
        </pc:spChg>
      </pc:sldChg>
    </pc:docChg>
  </pc:docChgLst>
  <pc:docChgLst>
    <pc:chgData name="Lisman Bianca" userId="S::bianca.lisman@eni.com::83b78c03-9e92-4a12-89fb-9f6dea3da23a" providerId="AD" clId="Web-{733BAD04-FB30-679E-46AB-66BA6A881326}"/>
    <pc:docChg chg="addSld delSld modSld">
      <pc:chgData name="Lisman Bianca" userId="S::bianca.lisman@eni.com::83b78c03-9e92-4a12-89fb-9f6dea3da23a" providerId="AD" clId="Web-{733BAD04-FB30-679E-46AB-66BA6A881326}" dt="2023-06-05T12:15:52.365" v="175" actId="1076"/>
      <pc:docMkLst>
        <pc:docMk/>
      </pc:docMkLst>
      <pc:sldChg chg="delSp add del">
        <pc:chgData name="Lisman Bianca" userId="S::bianca.lisman@eni.com::83b78c03-9e92-4a12-89fb-9f6dea3da23a" providerId="AD" clId="Web-{733BAD04-FB30-679E-46AB-66BA6A881326}" dt="2023-06-05T12:12:41.922" v="126"/>
        <pc:sldMkLst>
          <pc:docMk/>
          <pc:sldMk cId="1595344653" sldId="328"/>
        </pc:sldMkLst>
        <pc:spChg chg="del">
          <ac:chgData name="Lisman Bianca" userId="S::bianca.lisman@eni.com::83b78c03-9e92-4a12-89fb-9f6dea3da23a" providerId="AD" clId="Web-{733BAD04-FB30-679E-46AB-66BA6A881326}" dt="2023-06-05T12:12:41.922" v="126"/>
          <ac:spMkLst>
            <pc:docMk/>
            <pc:sldMk cId="1595344653" sldId="328"/>
            <ac:spMk id="2" creationId="{34AFAA9E-C92E-2812-F6A0-4E883D831465}"/>
          </ac:spMkLst>
        </pc:spChg>
      </pc:sldChg>
      <pc:sldChg chg="delSp modSp">
        <pc:chgData name="Lisman Bianca" userId="S::bianca.lisman@eni.com::83b78c03-9e92-4a12-89fb-9f6dea3da23a" providerId="AD" clId="Web-{733BAD04-FB30-679E-46AB-66BA6A881326}" dt="2023-06-05T12:15:52.365" v="175" actId="1076"/>
        <pc:sldMkLst>
          <pc:docMk/>
          <pc:sldMk cId="2287876100" sldId="1702"/>
        </pc:sldMkLst>
        <pc:spChg chg="mod">
          <ac:chgData name="Lisman Bianca" userId="S::bianca.lisman@eni.com::83b78c03-9e92-4a12-89fb-9f6dea3da23a" providerId="AD" clId="Web-{733BAD04-FB30-679E-46AB-66BA6A881326}" dt="2023-06-05T12:15:37.287" v="172" actId="1076"/>
          <ac:spMkLst>
            <pc:docMk/>
            <pc:sldMk cId="2287876100" sldId="1702"/>
            <ac:spMk id="3" creationId="{BBC32870-5E25-DEDC-17D6-2F66D87FD3B8}"/>
          </ac:spMkLst>
        </pc:spChg>
        <pc:spChg chg="mod">
          <ac:chgData name="Lisman Bianca" userId="S::bianca.lisman@eni.com::83b78c03-9e92-4a12-89fb-9f6dea3da23a" providerId="AD" clId="Web-{733BAD04-FB30-679E-46AB-66BA6A881326}" dt="2023-06-05T12:12:05.812" v="121" actId="20577"/>
          <ac:spMkLst>
            <pc:docMk/>
            <pc:sldMk cId="2287876100" sldId="1702"/>
            <ac:spMk id="5" creationId="{5B716D5F-36C2-BD55-0CA5-12D4C07BF965}"/>
          </ac:spMkLst>
        </pc:spChg>
        <pc:spChg chg="del topLvl">
          <ac:chgData name="Lisman Bianca" userId="S::bianca.lisman@eni.com::83b78c03-9e92-4a12-89fb-9f6dea3da23a" providerId="AD" clId="Web-{733BAD04-FB30-679E-46AB-66BA6A881326}" dt="2023-06-05T12:15:05.239" v="164"/>
          <ac:spMkLst>
            <pc:docMk/>
            <pc:sldMk cId="2287876100" sldId="1702"/>
            <ac:spMk id="6" creationId="{243585CB-FBBD-48C4-DF23-28F670D32AA6}"/>
          </ac:spMkLst>
        </pc:spChg>
        <pc:spChg chg="mod">
          <ac:chgData name="Lisman Bianca" userId="S::bianca.lisman@eni.com::83b78c03-9e92-4a12-89fb-9f6dea3da23a" providerId="AD" clId="Web-{733BAD04-FB30-679E-46AB-66BA6A881326}" dt="2023-06-05T12:15:32.130" v="171" actId="1076"/>
          <ac:spMkLst>
            <pc:docMk/>
            <pc:sldMk cId="2287876100" sldId="1702"/>
            <ac:spMk id="7" creationId="{84944D0B-5805-F89E-8C5C-ABFFF9581293}"/>
          </ac:spMkLst>
        </pc:spChg>
        <pc:spChg chg="mod">
          <ac:chgData name="Lisman Bianca" userId="S::bianca.lisman@eni.com::83b78c03-9e92-4a12-89fb-9f6dea3da23a" providerId="AD" clId="Web-{733BAD04-FB30-679E-46AB-66BA6A881326}" dt="2023-06-05T12:14:19.581" v="142" actId="20577"/>
          <ac:spMkLst>
            <pc:docMk/>
            <pc:sldMk cId="2287876100" sldId="1702"/>
            <ac:spMk id="9" creationId="{9B121BB9-2CA6-21C7-40E3-D67114FA40EE}"/>
          </ac:spMkLst>
        </pc:spChg>
        <pc:spChg chg="mod">
          <ac:chgData name="Lisman Bianca" userId="S::bianca.lisman@eni.com::83b78c03-9e92-4a12-89fb-9f6dea3da23a" providerId="AD" clId="Web-{733BAD04-FB30-679E-46AB-66BA6A881326}" dt="2023-06-05T12:15:11.052" v="166" actId="14100"/>
          <ac:spMkLst>
            <pc:docMk/>
            <pc:sldMk cId="2287876100" sldId="1702"/>
            <ac:spMk id="10" creationId="{E511E80D-EC06-B565-693D-7B6DD0290B6C}"/>
          </ac:spMkLst>
        </pc:spChg>
        <pc:spChg chg="mod ord">
          <ac:chgData name="Lisman Bianca" userId="S::bianca.lisman@eni.com::83b78c03-9e92-4a12-89fb-9f6dea3da23a" providerId="AD" clId="Web-{733BAD04-FB30-679E-46AB-66BA6A881326}" dt="2023-06-05T12:00:42.261" v="1"/>
          <ac:spMkLst>
            <pc:docMk/>
            <pc:sldMk cId="2287876100" sldId="1702"/>
            <ac:spMk id="15" creationId="{58BAD30F-2F65-0236-AFEA-191950EFCF0F}"/>
          </ac:spMkLst>
        </pc:spChg>
        <pc:grpChg chg="del">
          <ac:chgData name="Lisman Bianca" userId="S::bianca.lisman@eni.com::83b78c03-9e92-4a12-89fb-9f6dea3da23a" providerId="AD" clId="Web-{733BAD04-FB30-679E-46AB-66BA6A881326}" dt="2023-06-05T12:15:05.239" v="164"/>
          <ac:grpSpMkLst>
            <pc:docMk/>
            <pc:sldMk cId="2287876100" sldId="1702"/>
            <ac:grpSpMk id="17" creationId="{440EFEBA-996B-8BD5-EACB-E9F3CBDCB6A9}"/>
          </ac:grpSpMkLst>
        </pc:grpChg>
        <pc:picChg chg="mod topLvl">
          <ac:chgData name="Lisman Bianca" userId="S::bianca.lisman@eni.com::83b78c03-9e92-4a12-89fb-9f6dea3da23a" providerId="AD" clId="Web-{733BAD04-FB30-679E-46AB-66BA6A881326}" dt="2023-06-05T12:15:52.365" v="175" actId="1076"/>
          <ac:picMkLst>
            <pc:docMk/>
            <pc:sldMk cId="2287876100" sldId="1702"/>
            <ac:picMk id="11" creationId="{60E1D356-80A9-9C3B-5433-AE8DCF338EDE}"/>
          </ac:picMkLst>
        </pc:picChg>
      </pc:sldChg>
      <pc:sldChg chg="delSp">
        <pc:chgData name="Lisman Bianca" userId="S::bianca.lisman@eni.com::83b78c03-9e92-4a12-89fb-9f6dea3da23a" providerId="AD" clId="Web-{733BAD04-FB30-679E-46AB-66BA6A881326}" dt="2023-06-05T12:09:47.167" v="104"/>
        <pc:sldMkLst>
          <pc:docMk/>
          <pc:sldMk cId="3518036529" sldId="1725"/>
        </pc:sldMkLst>
        <pc:spChg chg="del">
          <ac:chgData name="Lisman Bianca" userId="S::bianca.lisman@eni.com::83b78c03-9e92-4a12-89fb-9f6dea3da23a" providerId="AD" clId="Web-{733BAD04-FB30-679E-46AB-66BA6A881326}" dt="2023-06-05T12:09:47.167" v="104"/>
          <ac:spMkLst>
            <pc:docMk/>
            <pc:sldMk cId="3518036529" sldId="1725"/>
            <ac:spMk id="6" creationId="{08ADFB77-C921-38F2-9C51-BAED3B1AC1BC}"/>
          </ac:spMkLst>
        </pc:spChg>
      </pc:sldChg>
      <pc:sldChg chg="modSp">
        <pc:chgData name="Lisman Bianca" userId="S::bianca.lisman@eni.com::83b78c03-9e92-4a12-89fb-9f6dea3da23a" providerId="AD" clId="Web-{733BAD04-FB30-679E-46AB-66BA6A881326}" dt="2023-06-05T12:14:34.254" v="162" actId="1076"/>
        <pc:sldMkLst>
          <pc:docMk/>
          <pc:sldMk cId="2473741615" sldId="1729"/>
        </pc:sldMkLst>
        <pc:spChg chg="mod">
          <ac:chgData name="Lisman Bianca" userId="S::bianca.lisman@eni.com::83b78c03-9e92-4a12-89fb-9f6dea3da23a" providerId="AD" clId="Web-{733BAD04-FB30-679E-46AB-66BA6A881326}" dt="2023-06-05T12:14:34.113" v="153" actId="1076"/>
          <ac:spMkLst>
            <pc:docMk/>
            <pc:sldMk cId="2473741615" sldId="1729"/>
            <ac:spMk id="6" creationId="{0DDDCA9A-EDA6-4C3F-B516-356D4AF831DC}"/>
          </ac:spMkLst>
        </pc:spChg>
        <pc:spChg chg="mod">
          <ac:chgData name="Lisman Bianca" userId="S::bianca.lisman@eni.com::83b78c03-9e92-4a12-89fb-9f6dea3da23a" providerId="AD" clId="Web-{733BAD04-FB30-679E-46AB-66BA6A881326}" dt="2023-06-05T12:14:34.144" v="154" actId="1076"/>
          <ac:spMkLst>
            <pc:docMk/>
            <pc:sldMk cId="2473741615" sldId="1729"/>
            <ac:spMk id="9" creationId="{2D092FF2-0C4E-4471-8C8A-6998C6F84E38}"/>
          </ac:spMkLst>
        </pc:spChg>
        <pc:spChg chg="mod">
          <ac:chgData name="Lisman Bianca" userId="S::bianca.lisman@eni.com::83b78c03-9e92-4a12-89fb-9f6dea3da23a" providerId="AD" clId="Web-{733BAD04-FB30-679E-46AB-66BA6A881326}" dt="2023-06-05T12:14:34.191" v="158" actId="1076"/>
          <ac:spMkLst>
            <pc:docMk/>
            <pc:sldMk cId="2473741615" sldId="1729"/>
            <ac:spMk id="22" creationId="{CF79E6EE-964C-4AC1-9180-F82740A9C110}"/>
          </ac:spMkLst>
        </pc:spChg>
        <pc:spChg chg="mod">
          <ac:chgData name="Lisman Bianca" userId="S::bianca.lisman@eni.com::83b78c03-9e92-4a12-89fb-9f6dea3da23a" providerId="AD" clId="Web-{733BAD04-FB30-679E-46AB-66BA6A881326}" dt="2023-06-05T12:14:34.222" v="160" actId="1076"/>
          <ac:spMkLst>
            <pc:docMk/>
            <pc:sldMk cId="2473741615" sldId="1729"/>
            <ac:spMk id="28" creationId="{36781A89-D210-4B72-9691-C2EA8D0AF15A}"/>
          </ac:spMkLst>
        </pc:spChg>
        <pc:spChg chg="mod">
          <ac:chgData name="Lisman Bianca" userId="S::bianca.lisman@eni.com::83b78c03-9e92-4a12-89fb-9f6dea3da23a" providerId="AD" clId="Web-{733BAD04-FB30-679E-46AB-66BA6A881326}" dt="2023-06-05T12:14:34.254" v="162" actId="1076"/>
          <ac:spMkLst>
            <pc:docMk/>
            <pc:sldMk cId="2473741615" sldId="1729"/>
            <ac:spMk id="30" creationId="{44DB15D5-7E2E-41FF-A585-4DD46A1B7781}"/>
          </ac:spMkLst>
        </pc:spChg>
        <pc:grpChg chg="mod">
          <ac:chgData name="Lisman Bianca" userId="S::bianca.lisman@eni.com::83b78c03-9e92-4a12-89fb-9f6dea3da23a" providerId="AD" clId="Web-{733BAD04-FB30-679E-46AB-66BA6A881326}" dt="2023-06-05T12:14:34.160" v="155" actId="1076"/>
          <ac:grpSpMkLst>
            <pc:docMk/>
            <pc:sldMk cId="2473741615" sldId="1729"/>
            <ac:grpSpMk id="10" creationId="{03312B6D-FD69-426E-9C42-CBF17FDB6FE7}"/>
          </ac:grpSpMkLst>
        </pc:grpChg>
        <pc:grpChg chg="mod">
          <ac:chgData name="Lisman Bianca" userId="S::bianca.lisman@eni.com::83b78c03-9e92-4a12-89fb-9f6dea3da23a" providerId="AD" clId="Web-{733BAD04-FB30-679E-46AB-66BA6A881326}" dt="2023-06-05T12:14:34.176" v="156" actId="1076"/>
          <ac:grpSpMkLst>
            <pc:docMk/>
            <pc:sldMk cId="2473741615" sldId="1729"/>
            <ac:grpSpMk id="13" creationId="{56F33989-0848-4946-828B-CD976391D411}"/>
          </ac:grpSpMkLst>
        </pc:grpChg>
        <pc:grpChg chg="mod">
          <ac:chgData name="Lisman Bianca" userId="S::bianca.lisman@eni.com::83b78c03-9e92-4a12-89fb-9f6dea3da23a" providerId="AD" clId="Web-{733BAD04-FB30-679E-46AB-66BA6A881326}" dt="2023-06-05T12:14:34.207" v="159" actId="1076"/>
          <ac:grpSpMkLst>
            <pc:docMk/>
            <pc:sldMk cId="2473741615" sldId="1729"/>
            <ac:grpSpMk id="25" creationId="{2A11DEC1-0EAA-48FE-AA0C-1F92F3124AB8}"/>
          </ac:grpSpMkLst>
        </pc:grpChg>
        <pc:cxnChg chg="mod">
          <ac:chgData name="Lisman Bianca" userId="S::bianca.lisman@eni.com::83b78c03-9e92-4a12-89fb-9f6dea3da23a" providerId="AD" clId="Web-{733BAD04-FB30-679E-46AB-66BA6A881326}" dt="2023-06-05T12:14:34.176" v="157" actId="1076"/>
          <ac:cxnSpMkLst>
            <pc:docMk/>
            <pc:sldMk cId="2473741615" sldId="1729"/>
            <ac:cxnSpMk id="19" creationId="{39C9EFC2-09B0-4A34-ACA1-750267BB4F9C}"/>
          </ac:cxnSpMkLst>
        </pc:cxnChg>
        <pc:cxnChg chg="mod">
          <ac:chgData name="Lisman Bianca" userId="S::bianca.lisman@eni.com::83b78c03-9e92-4a12-89fb-9f6dea3da23a" providerId="AD" clId="Web-{733BAD04-FB30-679E-46AB-66BA6A881326}" dt="2023-06-05T12:14:34.222" v="161" actId="1076"/>
          <ac:cxnSpMkLst>
            <pc:docMk/>
            <pc:sldMk cId="2473741615" sldId="1729"/>
            <ac:cxnSpMk id="29" creationId="{A2B1AC17-9760-4AC9-9CD2-FE56D7550641}"/>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25FAA14-B31B-409A-BFA7-42403083CBBA}" type="datetimeFigureOut">
              <a:rPr lang="it-IT" smtClean="0"/>
              <a:pPr/>
              <a:t>06/07/2023</a:t>
            </a:fld>
            <a:endParaRPr lang="it-IT"/>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E69A590-9611-4095-AFA4-C8A89EC320B0}" type="slidenum">
              <a:rPr lang="it-IT" smtClean="0"/>
              <a:pPr/>
              <a:t>‹N›</a:t>
            </a:fld>
            <a:endParaRPr lang="it-IT"/>
          </a:p>
        </p:txBody>
      </p:sp>
    </p:spTree>
    <p:extLst>
      <p:ext uri="{BB962C8B-B14F-4D97-AF65-F5344CB8AC3E}">
        <p14:creationId xmlns:p14="http://schemas.microsoft.com/office/powerpoint/2010/main" val="1631806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E440967-8F90-42F4-A5D4-3F0D1107415F}" type="datetimeFigureOut">
              <a:rPr lang="it-IT" smtClean="0"/>
              <a:pPr/>
              <a:t>06/07/2023</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1D6860-D1E6-4ADA-9127-34ACE4EA3D7C}" type="slidenum">
              <a:rPr lang="it-IT" smtClean="0"/>
              <a:pPr/>
              <a:t>‹N›</a:t>
            </a:fld>
            <a:endParaRPr lang="it-IT"/>
          </a:p>
        </p:txBody>
      </p:sp>
    </p:spTree>
    <p:extLst>
      <p:ext uri="{BB962C8B-B14F-4D97-AF65-F5344CB8AC3E}">
        <p14:creationId xmlns:p14="http://schemas.microsoft.com/office/powerpoint/2010/main" val="16625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84150" y="347663"/>
            <a:ext cx="7404100" cy="4165600"/>
          </a:xfrm>
        </p:spPr>
      </p:sp>
      <p:sp>
        <p:nvSpPr>
          <p:cNvPr id="4" name="Segnaposto numero diapositiva 3"/>
          <p:cNvSpPr>
            <a:spLocks noGrp="1"/>
          </p:cNvSpPr>
          <p:nvPr>
            <p:ph type="sldNum" sz="quarter" idx="10"/>
          </p:nvPr>
        </p:nvSpPr>
        <p:spPr/>
        <p:txBody>
          <a:bodyPr/>
          <a:lstStyle/>
          <a:p>
            <a:fld id="{A7A067A1-CD86-2B4E-BCC7-6CC65BB0D6CE}" type="slidenum">
              <a:rPr lang="it-IT">
                <a:solidFill>
                  <a:srgbClr val="000000"/>
                </a:solidFill>
              </a:rPr>
              <a:pPr/>
              <a:t>1</a:t>
            </a:fld>
            <a:endParaRPr lang="it-IT">
              <a:solidFill>
                <a:srgbClr val="000000"/>
              </a:solidFill>
            </a:endParaRPr>
          </a:p>
        </p:txBody>
      </p:sp>
      <p:sp>
        <p:nvSpPr>
          <p:cNvPr id="5" name="Segnaposto note 4"/>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096105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05" y="-2017"/>
            <a:ext cx="12196605" cy="6860017"/>
          </a:xfrm>
          <a:prstGeom prst="rect">
            <a:avLst/>
          </a:prstGeom>
        </p:spPr>
      </p:pic>
      <p:sp>
        <p:nvSpPr>
          <p:cNvPr id="8" name="Titolo 1"/>
          <p:cNvSpPr>
            <a:spLocks noGrp="1"/>
          </p:cNvSpPr>
          <p:nvPr>
            <p:ph type="ctrTitle"/>
          </p:nvPr>
        </p:nvSpPr>
        <p:spPr>
          <a:xfrm>
            <a:off x="613037" y="4244083"/>
            <a:ext cx="9144000" cy="514350"/>
          </a:xfrm>
        </p:spPr>
        <p:txBody>
          <a:bodyPr anchor="b">
            <a:normAutofit/>
          </a:bodyPr>
          <a:lstStyle>
            <a:lvl1pPr algn="l">
              <a:defRPr sz="3200" b="1" i="0"/>
            </a:lvl1pPr>
          </a:lstStyle>
          <a:p>
            <a:r>
              <a:rPr lang="it-IT"/>
              <a:t>Fare clic per modificare stile</a:t>
            </a:r>
          </a:p>
        </p:txBody>
      </p:sp>
      <p:sp>
        <p:nvSpPr>
          <p:cNvPr id="9" name="Sottotitolo 2"/>
          <p:cNvSpPr>
            <a:spLocks noGrp="1"/>
          </p:cNvSpPr>
          <p:nvPr>
            <p:ph type="subTitle" idx="1"/>
          </p:nvPr>
        </p:nvSpPr>
        <p:spPr>
          <a:xfrm>
            <a:off x="613037" y="6130895"/>
            <a:ext cx="9144000" cy="545419"/>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pic>
        <p:nvPicPr>
          <p:cNvPr id="5" name="Immagine 4" descr="Eni_ML_CMY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6361" y="253936"/>
            <a:ext cx="766063" cy="936000"/>
          </a:xfrm>
          <a:prstGeom prst="rect">
            <a:avLst/>
          </a:prstGeom>
        </p:spPr>
      </p:pic>
      <p:sp>
        <p:nvSpPr>
          <p:cNvPr id="3" name="Segnaposto contenuto 2"/>
          <p:cNvSpPr>
            <a:spLocks noGrp="1"/>
          </p:cNvSpPr>
          <p:nvPr>
            <p:ph sz="quarter" idx="10"/>
          </p:nvPr>
        </p:nvSpPr>
        <p:spPr>
          <a:xfrm>
            <a:off x="613037" y="5207333"/>
            <a:ext cx="9144000" cy="474662"/>
          </a:xfrm>
        </p:spPr>
        <p:txBody>
          <a:bodyPr>
            <a:noAutofit/>
          </a:bodyPr>
          <a:lstStyle>
            <a:lvl1pPr marL="0" indent="0">
              <a:buFontTx/>
              <a:buNone/>
              <a:defRPr sz="2800" b="1" i="0"/>
            </a:lvl1pPr>
            <a:lvl2pPr marL="457188" indent="0">
              <a:buFontTx/>
              <a:buNone/>
              <a:defRPr sz="2000" b="1" i="0"/>
            </a:lvl2pPr>
            <a:lvl3pPr marL="914377" indent="0">
              <a:buFontTx/>
              <a:buNone/>
              <a:defRPr sz="2000" b="1" i="0"/>
            </a:lvl3pPr>
            <a:lvl4pPr marL="1371566" indent="0">
              <a:buFontTx/>
              <a:buNone/>
              <a:defRPr sz="2000" b="1" i="0"/>
            </a:lvl4pPr>
            <a:lvl5pPr marL="1828755" indent="0">
              <a:buFontTx/>
              <a:buNone/>
              <a:defRPr sz="2000" b="1" i="0"/>
            </a:lvl5pPr>
          </a:lstStyle>
          <a:p>
            <a:pPr lvl="0"/>
            <a:r>
              <a:rPr lang="it-IT"/>
              <a:t>Modifica gli stili del testo dello schema</a:t>
            </a:r>
          </a:p>
        </p:txBody>
      </p:sp>
    </p:spTree>
    <p:extLst>
      <p:ext uri="{BB962C8B-B14F-4D97-AF65-F5344CB8AC3E}">
        <p14:creationId xmlns:p14="http://schemas.microsoft.com/office/powerpoint/2010/main" val="249720957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olo titolo">
    <p:bg>
      <p:bgPr>
        <a:solidFill>
          <a:srgbClr val="D9D9D9">
            <a:alpha val="0"/>
          </a:srgbClr>
        </a:solidFill>
        <a:effectLst/>
      </p:bgPr>
    </p:bg>
    <p:spTree>
      <p:nvGrpSpPr>
        <p:cNvPr id="1" name=""/>
        <p:cNvGrpSpPr/>
        <p:nvPr/>
      </p:nvGrpSpPr>
      <p:grpSpPr>
        <a:xfrm>
          <a:off x="0" y="0"/>
          <a:ext cx="0" cy="0"/>
          <a:chOff x="0" y="0"/>
          <a:chExt cx="0" cy="0"/>
        </a:xfrm>
      </p:grpSpPr>
      <p:sp>
        <p:nvSpPr>
          <p:cNvPr id="10" name="Segnaposto titolo 1"/>
          <p:cNvSpPr>
            <a:spLocks noGrp="1"/>
          </p:cNvSpPr>
          <p:nvPr>
            <p:ph type="title"/>
          </p:nvPr>
        </p:nvSpPr>
        <p:spPr>
          <a:xfrm>
            <a:off x="641245" y="173479"/>
            <a:ext cx="10731605" cy="778099"/>
          </a:xfrm>
          <a:prstGeom prst="rect">
            <a:avLst/>
          </a:prstGeom>
        </p:spPr>
        <p:txBody>
          <a:bodyPr vert="horz" lIns="91440" tIns="45720" rIns="91440" bIns="45720" rtlCol="0" anchor="ctr">
            <a:normAutofit/>
          </a:bodyPr>
          <a:lstStyle>
            <a:lvl1pPr>
              <a:defRPr sz="2400" b="1" i="0"/>
            </a:lvl1pPr>
          </a:lstStyle>
          <a:p>
            <a:r>
              <a:rPr lang="it-IT"/>
              <a:t>Fare clic per modificare stile</a:t>
            </a:r>
          </a:p>
        </p:txBody>
      </p:sp>
      <p:cxnSp>
        <p:nvCxnSpPr>
          <p:cNvPr id="4" name="Connettore 1 3"/>
          <p:cNvCxnSpPr/>
          <p:nvPr userDrawn="1"/>
        </p:nvCxnSpPr>
        <p:spPr>
          <a:xfrm>
            <a:off x="0" y="823674"/>
            <a:ext cx="6003131" cy="6389"/>
          </a:xfrm>
          <a:prstGeom prst="line">
            <a:avLst/>
          </a:prstGeom>
          <a:ln>
            <a:solidFill>
              <a:srgbClr val="FBCF33"/>
            </a:solidFill>
          </a:ln>
          <a:effectLst/>
        </p:spPr>
        <p:style>
          <a:lnRef idx="2">
            <a:schemeClr val="accent1"/>
          </a:lnRef>
          <a:fillRef idx="0">
            <a:schemeClr val="accent1"/>
          </a:fillRef>
          <a:effectRef idx="1">
            <a:schemeClr val="accent1"/>
          </a:effectRef>
          <a:fontRef idx="minor">
            <a:schemeClr val="tx1"/>
          </a:fontRef>
        </p:style>
      </p:cxnSp>
      <p:sp>
        <p:nvSpPr>
          <p:cNvPr id="12" name="Segnaposto testo 11"/>
          <p:cNvSpPr>
            <a:spLocks noGrp="1"/>
          </p:cNvSpPr>
          <p:nvPr>
            <p:ph type="body" sz="quarter" idx="10"/>
          </p:nvPr>
        </p:nvSpPr>
        <p:spPr>
          <a:xfrm>
            <a:off x="640799" y="1123200"/>
            <a:ext cx="3096000" cy="727200"/>
          </a:xfrm>
          <a:solidFill>
            <a:srgbClr val="E3E3E3"/>
          </a:solidFill>
          <a:effectLst>
            <a:outerShdw dist="101600" dir="8100000" algn="ctr" rotWithShape="0">
              <a:srgbClr val="CA0538"/>
            </a:outerShdw>
          </a:effectLst>
        </p:spPr>
        <p:txBody>
          <a:bodyPr anchor="ctr" anchorCtr="0">
            <a:normAutofit/>
          </a:bodyPr>
          <a:lstStyle>
            <a:lvl1pPr>
              <a:buNone/>
              <a:defRPr sz="1600" b="1" i="0">
                <a:solidFill>
                  <a:schemeClr val="tx1"/>
                </a:solidFill>
              </a:defRPr>
            </a:lvl1pPr>
          </a:lstStyle>
          <a:p>
            <a:pPr lvl="0"/>
            <a:endParaRPr lang="it-IT"/>
          </a:p>
        </p:txBody>
      </p:sp>
      <p:sp>
        <p:nvSpPr>
          <p:cNvPr id="14" name="Segnaposto testo 13"/>
          <p:cNvSpPr>
            <a:spLocks noGrp="1"/>
          </p:cNvSpPr>
          <p:nvPr>
            <p:ph type="body" sz="quarter" idx="11"/>
          </p:nvPr>
        </p:nvSpPr>
        <p:spPr>
          <a:xfrm>
            <a:off x="4460400" y="1123200"/>
            <a:ext cx="3096000" cy="727200"/>
          </a:xfrm>
          <a:solidFill>
            <a:srgbClr val="E3E3E3"/>
          </a:solidFill>
          <a:effectLst>
            <a:outerShdw dist="101600" dir="8100000" algn="ctr" rotWithShape="0">
              <a:srgbClr val="FFD500"/>
            </a:outerShdw>
          </a:effectLst>
        </p:spPr>
        <p:txBody>
          <a:bodyPr anchor="ctr" anchorCtr="0">
            <a:normAutofit/>
          </a:bodyPr>
          <a:lstStyle>
            <a:lvl1pPr>
              <a:buNone/>
              <a:defRPr sz="1600" b="1" i="0">
                <a:solidFill>
                  <a:schemeClr val="tx1"/>
                </a:solidFill>
              </a:defRPr>
            </a:lvl1pPr>
          </a:lstStyle>
          <a:p>
            <a:pPr lvl="0"/>
            <a:endParaRPr lang="it-IT"/>
          </a:p>
        </p:txBody>
      </p:sp>
      <p:sp>
        <p:nvSpPr>
          <p:cNvPr id="17" name="Segnaposto testo 16"/>
          <p:cNvSpPr>
            <a:spLocks noGrp="1"/>
          </p:cNvSpPr>
          <p:nvPr>
            <p:ph type="body" sz="quarter" idx="12"/>
          </p:nvPr>
        </p:nvSpPr>
        <p:spPr>
          <a:xfrm>
            <a:off x="8276400" y="1123200"/>
            <a:ext cx="3096000" cy="727200"/>
          </a:xfrm>
          <a:solidFill>
            <a:srgbClr val="E3E3E3"/>
          </a:solidFill>
          <a:effectLst>
            <a:outerShdw dist="101600" dir="8100000" algn="ctr" rotWithShape="0">
              <a:srgbClr val="FF9900"/>
            </a:outerShdw>
          </a:effectLst>
        </p:spPr>
        <p:txBody>
          <a:bodyPr anchor="ctr" anchorCtr="0">
            <a:normAutofit/>
          </a:bodyPr>
          <a:lstStyle>
            <a:lvl1pPr>
              <a:buNone/>
              <a:defRPr sz="1600" b="1" i="0">
                <a:solidFill>
                  <a:schemeClr val="tx1"/>
                </a:solidFill>
              </a:defRPr>
            </a:lvl1pPr>
          </a:lstStyle>
          <a:p>
            <a:pPr lvl="0"/>
            <a:endParaRPr lang="it-IT"/>
          </a:p>
        </p:txBody>
      </p:sp>
      <p:cxnSp>
        <p:nvCxnSpPr>
          <p:cNvPr id="18" name="Connettore 1 13"/>
          <p:cNvCxnSpPr/>
          <p:nvPr userDrawn="1"/>
        </p:nvCxnSpPr>
        <p:spPr>
          <a:xfrm>
            <a:off x="4070685" y="113107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13"/>
          <p:cNvCxnSpPr/>
          <p:nvPr userDrawn="1"/>
        </p:nvCxnSpPr>
        <p:spPr>
          <a:xfrm>
            <a:off x="7880684" y="1130400"/>
            <a:ext cx="0" cy="248400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Segnaposto testo 31"/>
          <p:cNvSpPr>
            <a:spLocks noGrp="1"/>
          </p:cNvSpPr>
          <p:nvPr>
            <p:ph type="body" sz="quarter" idx="16"/>
          </p:nvPr>
        </p:nvSpPr>
        <p:spPr>
          <a:xfrm>
            <a:off x="1378451" y="5196184"/>
            <a:ext cx="9319847" cy="730800"/>
          </a:xfrm>
          <a:solidFill>
            <a:srgbClr val="E3E3E3"/>
          </a:solidFill>
          <a:effectLst>
            <a:outerShdw dist="101600" dir="8100000" algn="ctr" rotWithShape="0">
              <a:srgbClr val="FFD500"/>
            </a:outerShdw>
          </a:effectLst>
        </p:spPr>
        <p:txBody>
          <a:bodyPr anchor="ctr">
            <a:normAutofit/>
          </a:bodyPr>
          <a:lstStyle>
            <a:lvl1pPr algn="ctr">
              <a:buNone/>
              <a:defRPr sz="1600" b="1" i="0" baseline="0">
                <a:solidFill>
                  <a:schemeClr val="tx1"/>
                </a:solidFill>
                <a:effectLst/>
                <a:latin typeface="+mj-lt"/>
              </a:defRPr>
            </a:lvl1pPr>
          </a:lstStyle>
          <a:p>
            <a:pPr lvl="0"/>
            <a:endParaRPr lang="it-IT"/>
          </a:p>
        </p:txBody>
      </p:sp>
      <p:sp>
        <p:nvSpPr>
          <p:cNvPr id="20" name="Segnaposto testo 19"/>
          <p:cNvSpPr>
            <a:spLocks noGrp="1"/>
          </p:cNvSpPr>
          <p:nvPr>
            <p:ph type="body" sz="quarter" idx="17"/>
          </p:nvPr>
        </p:nvSpPr>
        <p:spPr>
          <a:xfrm>
            <a:off x="640800" y="2209575"/>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a:t>Fare clic per modificare stili del testo dello schema</a:t>
            </a:r>
          </a:p>
          <a:p>
            <a:pPr lvl="1"/>
            <a:r>
              <a:rPr lang="it-IT"/>
              <a:t>Secondo livello</a:t>
            </a:r>
          </a:p>
          <a:p>
            <a:pPr lvl="2"/>
            <a:r>
              <a:rPr lang="it-IT"/>
              <a:t>Terzo livello</a:t>
            </a:r>
          </a:p>
        </p:txBody>
      </p:sp>
      <p:sp>
        <p:nvSpPr>
          <p:cNvPr id="21" name="Segnaposto testo 19"/>
          <p:cNvSpPr>
            <a:spLocks noGrp="1"/>
          </p:cNvSpPr>
          <p:nvPr>
            <p:ph type="body" sz="quarter" idx="18"/>
          </p:nvPr>
        </p:nvSpPr>
        <p:spPr>
          <a:xfrm>
            <a:off x="4460400" y="2242232"/>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a:t>Fare clic per modificare stili del testo dello schema</a:t>
            </a:r>
          </a:p>
          <a:p>
            <a:pPr lvl="1"/>
            <a:r>
              <a:rPr lang="it-IT"/>
              <a:t>Secondo livello</a:t>
            </a:r>
          </a:p>
          <a:p>
            <a:pPr lvl="2"/>
            <a:r>
              <a:rPr lang="it-IT"/>
              <a:t>Terzo livello</a:t>
            </a:r>
          </a:p>
        </p:txBody>
      </p:sp>
      <p:sp>
        <p:nvSpPr>
          <p:cNvPr id="22" name="Segnaposto testo 19"/>
          <p:cNvSpPr>
            <a:spLocks noGrp="1"/>
          </p:cNvSpPr>
          <p:nvPr>
            <p:ph type="body" sz="quarter" idx="19"/>
          </p:nvPr>
        </p:nvSpPr>
        <p:spPr>
          <a:xfrm>
            <a:off x="8276400" y="2264004"/>
            <a:ext cx="3155950" cy="2720975"/>
          </a:xfrm>
        </p:spPr>
        <p:txBody>
          <a:bodyPr/>
          <a:lstStyle>
            <a:lvl1pPr>
              <a:buClr>
                <a:srgbClr val="FFD500"/>
              </a:buClr>
              <a:buFont typeface="Wingdings" pitchFamily="2" charset="2"/>
              <a:buChar char="§"/>
              <a:defRPr sz="1600" i="0">
                <a:solidFill>
                  <a:schemeClr val="tx1"/>
                </a:solidFill>
              </a:defRPr>
            </a:lvl1pPr>
            <a:lvl2pPr>
              <a:buClr>
                <a:srgbClr val="E3E3E3"/>
              </a:buClr>
              <a:buFont typeface="Wingdings" pitchFamily="2" charset="2"/>
              <a:buChar char="§"/>
              <a:defRPr sz="1400" i="0"/>
            </a:lvl2pPr>
            <a:lvl3pPr>
              <a:buFont typeface="Wingdings" pitchFamily="2" charset="2"/>
              <a:buChar char="§"/>
              <a:defRPr sz="1200" i="0"/>
            </a:lvl3pPr>
          </a:lstStyle>
          <a:p>
            <a:pPr lvl="0"/>
            <a:r>
              <a:rPr lang="it-IT"/>
              <a:t>Fare clic per modificare stili del testo dello schema</a:t>
            </a:r>
          </a:p>
          <a:p>
            <a:pPr lvl="1"/>
            <a:r>
              <a:rPr lang="it-IT"/>
              <a:t>Secondo livello</a:t>
            </a:r>
          </a:p>
          <a:p>
            <a:pPr lvl="2"/>
            <a:r>
              <a:rPr lang="it-IT"/>
              <a:t>Terzo livello</a:t>
            </a:r>
          </a:p>
        </p:txBody>
      </p:sp>
      <p:sp>
        <p:nvSpPr>
          <p:cNvPr id="15"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11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‹N›</a:t>
            </a:fld>
            <a:endParaRPr lang="it-IT"/>
          </a:p>
        </p:txBody>
      </p:sp>
    </p:spTree>
    <p:extLst>
      <p:ext uri="{BB962C8B-B14F-4D97-AF65-F5344CB8AC3E}">
        <p14:creationId xmlns:p14="http://schemas.microsoft.com/office/powerpoint/2010/main" val="316206355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esto">
    <p:spTree>
      <p:nvGrpSpPr>
        <p:cNvPr id="1" name=""/>
        <p:cNvGrpSpPr/>
        <p:nvPr/>
      </p:nvGrpSpPr>
      <p:grpSpPr>
        <a:xfrm>
          <a:off x="0" y="0"/>
          <a:ext cx="0" cy="0"/>
          <a:chOff x="0" y="0"/>
          <a:chExt cx="0" cy="0"/>
        </a:xfrm>
      </p:grpSpPr>
      <p:pic>
        <p:nvPicPr>
          <p:cNvPr id="7" name="Immagine 6" descr="stondatur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Segnaposto titolo 1"/>
          <p:cNvSpPr>
            <a:spLocks noGrp="1"/>
          </p:cNvSpPr>
          <p:nvPr>
            <p:ph type="title"/>
          </p:nvPr>
        </p:nvSpPr>
        <p:spPr>
          <a:xfrm>
            <a:off x="641245" y="173479"/>
            <a:ext cx="10731605" cy="778099"/>
          </a:xfrm>
          <a:prstGeom prst="rect">
            <a:avLst/>
          </a:prstGeom>
        </p:spPr>
        <p:txBody>
          <a:bodyPr vert="horz" lIns="91440" tIns="45720" rIns="91440" bIns="45720" rtlCol="0" anchor="ctr">
            <a:normAutofit/>
          </a:bodyPr>
          <a:lstStyle>
            <a:lvl1pPr>
              <a:defRPr sz="2400" b="1" i="0"/>
            </a:lvl1pPr>
          </a:lstStyle>
          <a:p>
            <a:r>
              <a:rPr lang="it-IT"/>
              <a:t>Fare clic per modificare stile</a:t>
            </a:r>
          </a:p>
        </p:txBody>
      </p:sp>
      <p:cxnSp>
        <p:nvCxnSpPr>
          <p:cNvPr id="4" name="Connettore 1 3"/>
          <p:cNvCxnSpPr/>
          <p:nvPr userDrawn="1"/>
        </p:nvCxnSpPr>
        <p:spPr>
          <a:xfrm>
            <a:off x="0" y="823674"/>
            <a:ext cx="6003131" cy="6389"/>
          </a:xfrm>
          <a:prstGeom prst="line">
            <a:avLst/>
          </a:prstGeom>
          <a:ln>
            <a:solidFill>
              <a:srgbClr val="FFD500"/>
            </a:solidFill>
          </a:ln>
          <a:effectLst/>
        </p:spPr>
        <p:style>
          <a:lnRef idx="2">
            <a:schemeClr val="accent1"/>
          </a:lnRef>
          <a:fillRef idx="0">
            <a:schemeClr val="accent1"/>
          </a:fillRef>
          <a:effectRef idx="1">
            <a:schemeClr val="accent1"/>
          </a:effectRef>
          <a:fontRef idx="minor">
            <a:schemeClr val="tx1"/>
          </a:fontRef>
        </p:style>
      </p:cxnSp>
      <p:pic>
        <p:nvPicPr>
          <p:cNvPr id="6" name="Immagine 5" descr="Eni_ML_CMY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71963" y="6067096"/>
            <a:ext cx="500887" cy="612000"/>
          </a:xfrm>
          <a:prstGeom prst="rect">
            <a:avLst/>
          </a:prstGeom>
        </p:spPr>
      </p:pic>
      <p:sp>
        <p:nvSpPr>
          <p:cNvPr id="3" name="Segnaposto contenuto 2"/>
          <p:cNvSpPr>
            <a:spLocks noGrp="1"/>
          </p:cNvSpPr>
          <p:nvPr>
            <p:ph sz="quarter" idx="10"/>
          </p:nvPr>
        </p:nvSpPr>
        <p:spPr>
          <a:xfrm>
            <a:off x="641245" y="1602000"/>
            <a:ext cx="10731605" cy="4323600"/>
          </a:xfrm>
        </p:spPr>
        <p:txBody>
          <a:bodyPr/>
          <a:lstStyle>
            <a:lvl1pPr marL="342891" indent="-342891">
              <a:buFont typeface="Wingdings" panose="05000000000000000000" pitchFamily="2" charset="2"/>
              <a:buChar char="§"/>
              <a:defRPr/>
            </a:lvl1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p:cNvSpPr>
            <a:spLocks noGrp="1"/>
          </p:cNvSpPr>
          <p:nvPr>
            <p:ph type="sldNum" sz="quarter" idx="12"/>
          </p:nvPr>
        </p:nvSpPr>
        <p:spPr>
          <a:xfrm>
            <a:off x="0" y="6346622"/>
            <a:ext cx="616226" cy="332474"/>
          </a:xfrm>
        </p:spPr>
        <p:txBody>
          <a:bodyPr/>
          <a:lstStyle/>
          <a:p>
            <a:fld id="{707872E8-939B-41AC-B617-4CE710FB602C}" type="slidenum">
              <a:rPr lang="it-IT" smtClean="0"/>
              <a:pPr/>
              <a:t>‹N›</a:t>
            </a:fld>
            <a:endParaRPr lang="it-IT"/>
          </a:p>
        </p:txBody>
      </p:sp>
    </p:spTree>
    <p:extLst>
      <p:ext uri="{BB962C8B-B14F-4D97-AF65-F5344CB8AC3E}">
        <p14:creationId xmlns:p14="http://schemas.microsoft.com/office/powerpoint/2010/main" val="396076339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esto due blocchi">
    <p:spTree>
      <p:nvGrpSpPr>
        <p:cNvPr id="1" name=""/>
        <p:cNvGrpSpPr/>
        <p:nvPr/>
      </p:nvGrpSpPr>
      <p:grpSpPr>
        <a:xfrm>
          <a:off x="0" y="0"/>
          <a:ext cx="0" cy="0"/>
          <a:chOff x="0" y="0"/>
          <a:chExt cx="0" cy="0"/>
        </a:xfrm>
      </p:grpSpPr>
      <p:sp>
        <p:nvSpPr>
          <p:cNvPr id="2" name="Titolo 1"/>
          <p:cNvSpPr>
            <a:spLocks noGrp="1"/>
          </p:cNvSpPr>
          <p:nvPr>
            <p:ph type="title"/>
          </p:nvPr>
        </p:nvSpPr>
        <p:spPr>
          <a:xfrm>
            <a:off x="640800" y="172800"/>
            <a:ext cx="10731600" cy="777600"/>
          </a:xfrm>
        </p:spPr>
        <p:txBody>
          <a:bodyPr/>
          <a:lstStyle/>
          <a:p>
            <a:r>
              <a:rPr lang="it-IT"/>
              <a:t>Fare clic per modificare lo stile del titolo</a:t>
            </a:r>
          </a:p>
        </p:txBody>
      </p:sp>
      <p:sp>
        <p:nvSpPr>
          <p:cNvPr id="8" name="Segnaposto contenuto 7"/>
          <p:cNvSpPr>
            <a:spLocks noGrp="1"/>
          </p:cNvSpPr>
          <p:nvPr>
            <p:ph sz="quarter" idx="11"/>
          </p:nvPr>
        </p:nvSpPr>
        <p:spPr>
          <a:xfrm>
            <a:off x="640800" y="1426592"/>
            <a:ext cx="4971435" cy="449184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cxnSp>
        <p:nvCxnSpPr>
          <p:cNvPr id="9" name="Connettore 1 11"/>
          <p:cNvCxnSpPr/>
          <p:nvPr userDrawn="1"/>
        </p:nvCxnSpPr>
        <p:spPr>
          <a:xfrm>
            <a:off x="6006517" y="1426518"/>
            <a:ext cx="0" cy="4493637"/>
          </a:xfrm>
          <a:prstGeom prst="line">
            <a:avLst/>
          </a:prstGeom>
          <a:ln w="38100">
            <a:solidFill>
              <a:srgbClr val="C6C6C6"/>
            </a:solidFill>
          </a:ln>
        </p:spPr>
        <p:style>
          <a:lnRef idx="1">
            <a:schemeClr val="accent1"/>
          </a:lnRef>
          <a:fillRef idx="0">
            <a:schemeClr val="accent1"/>
          </a:fillRef>
          <a:effectRef idx="0">
            <a:schemeClr val="accent1"/>
          </a:effectRef>
          <a:fontRef idx="minor">
            <a:schemeClr val="tx1"/>
          </a:fontRef>
        </p:style>
      </p:cxnSp>
      <p:sp>
        <p:nvSpPr>
          <p:cNvPr id="11" name="Segnaposto contenuto 10"/>
          <p:cNvSpPr>
            <a:spLocks noGrp="1"/>
          </p:cNvSpPr>
          <p:nvPr>
            <p:ph sz="quarter" idx="12"/>
          </p:nvPr>
        </p:nvSpPr>
        <p:spPr>
          <a:xfrm>
            <a:off x="6400800" y="1426519"/>
            <a:ext cx="4971600" cy="449363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8"/>
          <p:cNvSpPr>
            <a:spLocks noGrp="1"/>
          </p:cNvSpPr>
          <p:nvPr>
            <p:ph type="sldNum" sz="quarter" idx="13"/>
          </p:nvPr>
        </p:nvSpPr>
        <p:spPr>
          <a:xfrm>
            <a:off x="0" y="6346622"/>
            <a:ext cx="616226" cy="332474"/>
          </a:xfrm>
        </p:spPr>
        <p:txBody>
          <a:bodyPr/>
          <a:lstStyle/>
          <a:p>
            <a:fld id="{707872E8-939B-41AC-B617-4CE710FB602C}" type="slidenum">
              <a:rPr lang="it-IT" smtClean="0"/>
              <a:pPr/>
              <a:t>‹N›</a:t>
            </a:fld>
            <a:endParaRPr lang="it-IT"/>
          </a:p>
        </p:txBody>
      </p:sp>
    </p:spTree>
    <p:extLst>
      <p:ext uri="{BB962C8B-B14F-4D97-AF65-F5344CB8AC3E}">
        <p14:creationId xmlns:p14="http://schemas.microsoft.com/office/powerpoint/2010/main" val="143739081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fronto box titolo giallo">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3771513"/>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6206400" y="2113472"/>
            <a:ext cx="5166000" cy="3771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‹N›</a:t>
            </a:fld>
            <a:endParaRPr lang="it-IT"/>
          </a:p>
        </p:txBody>
      </p:sp>
      <p:sp>
        <p:nvSpPr>
          <p:cNvPr id="10" name="Titolo 9"/>
          <p:cNvSpPr>
            <a:spLocks noGrp="1"/>
          </p:cNvSpPr>
          <p:nvPr>
            <p:ph type="title"/>
          </p:nvPr>
        </p:nvSpPr>
        <p:spPr/>
        <p:txBody>
          <a:bodyPr/>
          <a:lstStyle/>
          <a:p>
            <a:r>
              <a:rPr lang="it-IT"/>
              <a:t>Fare clic per modificare lo stile del titolo</a:t>
            </a:r>
          </a:p>
        </p:txBody>
      </p:sp>
      <p:sp>
        <p:nvSpPr>
          <p:cNvPr id="5" name="Segnaposto testo 4"/>
          <p:cNvSpPr>
            <a:spLocks noGrp="1"/>
          </p:cNvSpPr>
          <p:nvPr>
            <p:ph type="body" sz="quarter" idx="13"/>
          </p:nvPr>
        </p:nvSpPr>
        <p:spPr>
          <a:xfrm>
            <a:off x="723840" y="1309358"/>
            <a:ext cx="5159375" cy="541338"/>
          </a:xfrm>
        </p:spPr>
        <p:txBody>
          <a:bodyPr/>
          <a:lstStyle>
            <a:lvl1pPr marL="0" indent="180975" algn="ctr">
              <a:lnSpc>
                <a:spcPct val="100000"/>
              </a:lnSpc>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a:t>Modifica gli stili del testo dello schema</a:t>
            </a:r>
          </a:p>
        </p:txBody>
      </p:sp>
      <p:sp>
        <p:nvSpPr>
          <p:cNvPr id="13" name="Segnaposto testo 12"/>
          <p:cNvSpPr>
            <a:spLocks noGrp="1"/>
          </p:cNvSpPr>
          <p:nvPr>
            <p:ph type="body" sz="quarter" idx="14"/>
          </p:nvPr>
        </p:nvSpPr>
        <p:spPr>
          <a:xfrm>
            <a:off x="6207124" y="1309688"/>
            <a:ext cx="5165275" cy="541337"/>
          </a:xfrm>
        </p:spPr>
        <p:txBody>
          <a:bodyPr>
            <a:normAutofit/>
          </a:bodyPr>
          <a:lstStyle>
            <a:lvl1pPr marL="0" indent="0" algn="ctr">
              <a:buNone/>
              <a:defRPr sz="1800" b="1" i="0">
                <a:solidFill>
                  <a:schemeClr val="tx1"/>
                </a:solidFill>
              </a:defRPr>
            </a:lvl1pPr>
          </a:lstStyle>
          <a:p>
            <a:pPr lvl="0"/>
            <a:r>
              <a:rPr lang="it-IT"/>
              <a:t>Modifica gli stili del testo</a:t>
            </a:r>
          </a:p>
        </p:txBody>
      </p:sp>
    </p:spTree>
    <p:extLst>
      <p:ext uri="{BB962C8B-B14F-4D97-AF65-F5344CB8AC3E}">
        <p14:creationId xmlns:p14="http://schemas.microsoft.com/office/powerpoint/2010/main" val="213666740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fronto box titolo giallo">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715992" y="2113472"/>
            <a:ext cx="5167223" cy="3794959"/>
          </a:xfrm>
        </p:spPr>
        <p:txBody>
          <a:bodyPr>
            <a:normAutofit/>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contenuto 5"/>
          <p:cNvSpPr>
            <a:spLocks noGrp="1"/>
          </p:cNvSpPr>
          <p:nvPr>
            <p:ph sz="quarter" idx="4"/>
          </p:nvPr>
        </p:nvSpPr>
        <p:spPr>
          <a:xfrm>
            <a:off x="6206400" y="2113472"/>
            <a:ext cx="5166000" cy="379495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p:cNvSpPr>
            <a:spLocks noGrp="1"/>
          </p:cNvSpPr>
          <p:nvPr>
            <p:ph type="sldNum" sz="quarter" idx="12"/>
          </p:nvPr>
        </p:nvSpPr>
        <p:spPr/>
        <p:txBody>
          <a:bodyPr/>
          <a:lstStyle/>
          <a:p>
            <a:fld id="{707872E8-939B-41AC-B617-4CE710FB602C}" type="slidenum">
              <a:rPr lang="it-IT" smtClean="0"/>
              <a:pPr/>
              <a:t>‹N›</a:t>
            </a:fld>
            <a:endParaRPr lang="it-IT"/>
          </a:p>
        </p:txBody>
      </p:sp>
      <p:sp>
        <p:nvSpPr>
          <p:cNvPr id="10" name="Titolo 9"/>
          <p:cNvSpPr>
            <a:spLocks noGrp="1"/>
          </p:cNvSpPr>
          <p:nvPr>
            <p:ph type="title"/>
          </p:nvPr>
        </p:nvSpPr>
        <p:spPr/>
        <p:txBody>
          <a:bodyPr/>
          <a:lstStyle/>
          <a:p>
            <a:r>
              <a:rPr lang="it-IT"/>
              <a:t>Fare clic per modificare lo stile del titolo</a:t>
            </a:r>
          </a:p>
        </p:txBody>
      </p:sp>
      <p:sp>
        <p:nvSpPr>
          <p:cNvPr id="5" name="Segnaposto testo 4"/>
          <p:cNvSpPr>
            <a:spLocks noGrp="1"/>
          </p:cNvSpPr>
          <p:nvPr>
            <p:ph type="body" sz="quarter" idx="13"/>
          </p:nvPr>
        </p:nvSpPr>
        <p:spPr>
          <a:xfrm>
            <a:off x="1289095" y="1408026"/>
            <a:ext cx="4021016" cy="369332"/>
          </a:xfrm>
          <a:solidFill>
            <a:schemeClr val="bg1"/>
          </a:solidFill>
          <a:effectLst>
            <a:outerShdw dist="101600" dir="8100000" algn="tr" rotWithShape="0">
              <a:srgbClr val="FFD500"/>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a:t>Modifica gli stili del testo dello schema</a:t>
            </a:r>
          </a:p>
        </p:txBody>
      </p:sp>
      <p:sp>
        <p:nvSpPr>
          <p:cNvPr id="11" name="Segnaposto testo 4"/>
          <p:cNvSpPr>
            <a:spLocks noGrp="1"/>
          </p:cNvSpPr>
          <p:nvPr>
            <p:ph type="body" sz="quarter" idx="14"/>
          </p:nvPr>
        </p:nvSpPr>
        <p:spPr>
          <a:xfrm>
            <a:off x="6778892" y="1408026"/>
            <a:ext cx="4021016" cy="369332"/>
          </a:xfrm>
          <a:solidFill>
            <a:schemeClr val="bg1"/>
          </a:solidFill>
          <a:effectLst>
            <a:outerShdw dist="101600" dir="8100000" algn="tr" rotWithShape="0">
              <a:srgbClr val="FFD500"/>
            </a:outerShdw>
          </a:effectLst>
        </p:spPr>
        <p:txBody>
          <a:bodyPr anchor="b" anchorCtr="1">
            <a:spAutoFit/>
          </a:bodyPr>
          <a:lstStyle>
            <a:lvl1pPr marL="0" indent="0" algn="ctr">
              <a:lnSpc>
                <a:spcPct val="100000"/>
              </a:lnSpc>
              <a:buFont typeface="Arial" panose="020B0604020202020204" pitchFamily="34" charset="0"/>
              <a:buNone/>
              <a:defRPr sz="1800" b="1" i="0">
                <a:solidFill>
                  <a:schemeClr val="tx1"/>
                </a:solidFill>
                <a:latin typeface="+mn-lt"/>
              </a:defRPr>
            </a:lvl1pPr>
            <a:lvl2pPr marL="285750" indent="-285750">
              <a:lnSpc>
                <a:spcPct val="100000"/>
              </a:lnSpc>
              <a:buSzPct val="400000"/>
              <a:buFontTx/>
              <a:buBlip>
                <a:blip r:embed="rId2"/>
              </a:buBlip>
              <a:defRPr sz="1200">
                <a:latin typeface="+mn-lt"/>
              </a:defRPr>
            </a:lvl2pPr>
          </a:lstStyle>
          <a:p>
            <a:pPr lvl="0"/>
            <a:r>
              <a:rPr lang="it-IT"/>
              <a:t>Modifica gli stili del testo dello schema</a:t>
            </a:r>
          </a:p>
        </p:txBody>
      </p:sp>
    </p:spTree>
    <p:extLst>
      <p:ext uri="{BB962C8B-B14F-4D97-AF65-F5344CB8AC3E}">
        <p14:creationId xmlns:p14="http://schemas.microsoft.com/office/powerpoint/2010/main" val="326573408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solo titol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fontAlgn="base">
              <a:spcBef>
                <a:spcPct val="0"/>
              </a:spcBef>
              <a:spcAft>
                <a:spcPct val="0"/>
              </a:spcAft>
              <a:defRPr/>
            </a:pPr>
            <a:fld id="{DC8EB68E-E012-4BA0-8FC2-4838E88C4766}" type="slidenum">
              <a:rPr lang="it-IT" smtClean="0"/>
              <a:pPr fontAlgn="base">
                <a:spcBef>
                  <a:spcPct val="0"/>
                </a:spcBef>
                <a:spcAft>
                  <a:spcPct val="0"/>
                </a:spcAft>
                <a:defRPr/>
              </a:pPr>
              <a:t>‹N›</a:t>
            </a:fld>
            <a:endParaRPr lang="it-IT"/>
          </a:p>
        </p:txBody>
      </p:sp>
      <p:sp>
        <p:nvSpPr>
          <p:cNvPr id="15" name="Titolo 14"/>
          <p:cNvSpPr>
            <a:spLocks noGrp="1"/>
          </p:cNvSpPr>
          <p:nvPr userDrawn="1">
            <p:ph type="title"/>
          </p:nvPr>
        </p:nvSpPr>
        <p:spPr/>
        <p:txBody>
          <a:bodyPr/>
          <a:lstStyle/>
          <a:p>
            <a:r>
              <a:rPr lang="it-IT"/>
              <a:t>Fare clic per modificare lo stile del titolo</a:t>
            </a:r>
          </a:p>
        </p:txBody>
      </p:sp>
    </p:spTree>
    <p:extLst>
      <p:ext uri="{BB962C8B-B14F-4D97-AF65-F5344CB8AC3E}">
        <p14:creationId xmlns:p14="http://schemas.microsoft.com/office/powerpoint/2010/main" val="362122059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a tutta slide">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0"/>
            <a:ext cx="12192000" cy="6858000"/>
          </a:xfrm>
          <a:solidFill>
            <a:srgbClr val="FFD500"/>
          </a:solidFill>
        </p:spPr>
        <p:txBody>
          <a:bodyPr/>
          <a:lstStyle>
            <a:lvl1pPr marL="0" indent="0">
              <a:buNone/>
              <a:defRPr/>
            </a:lvl1pPr>
          </a:lstStyle>
          <a:p>
            <a:endParaRPr lang="it-IT"/>
          </a:p>
        </p:txBody>
      </p:sp>
      <p:sp>
        <p:nvSpPr>
          <p:cNvPr id="2" name="Titolo 1"/>
          <p:cNvSpPr>
            <a:spLocks noGrp="1"/>
          </p:cNvSpPr>
          <p:nvPr>
            <p:ph type="title"/>
          </p:nvPr>
        </p:nvSpPr>
        <p:spPr>
          <a:xfrm>
            <a:off x="874391" y="5569022"/>
            <a:ext cx="5989547" cy="777600"/>
          </a:xfr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144000" tIns="108000" rIns="144000" bIns="108000" rtlCol="0" anchor="ctr">
            <a:normAutofit/>
          </a:bodyPr>
          <a:lstStyle>
            <a:lvl1pPr>
              <a:defRPr lang="it-IT" sz="2600">
                <a:solidFill>
                  <a:schemeClr val="lt1"/>
                </a:solidFill>
                <a:latin typeface="+mn-lt"/>
                <a:ea typeface="+mn-ea"/>
                <a:cs typeface="+mn-cs"/>
              </a:defRPr>
            </a:lvl1pPr>
          </a:lstStyle>
          <a:p>
            <a:pPr marL="0" lvl="0" algn="ctr" defTabSz="914400"/>
            <a:r>
              <a:rPr lang="it-IT"/>
              <a:t>Fare clic per modificare lo stile del titolo</a:t>
            </a:r>
          </a:p>
        </p:txBody>
      </p:sp>
    </p:spTree>
    <p:extLst>
      <p:ext uri="{BB962C8B-B14F-4D97-AF65-F5344CB8AC3E}">
        <p14:creationId xmlns:p14="http://schemas.microsoft.com/office/powerpoint/2010/main" val="4290973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oto a tutta slide">
    <p:spTree>
      <p:nvGrpSpPr>
        <p:cNvPr id="1" name=""/>
        <p:cNvGrpSpPr/>
        <p:nvPr/>
      </p:nvGrpSpPr>
      <p:grpSpPr>
        <a:xfrm>
          <a:off x="0" y="0"/>
          <a:ext cx="0" cy="0"/>
          <a:chOff x="0" y="0"/>
          <a:chExt cx="0" cy="0"/>
        </a:xfrm>
      </p:grpSpPr>
      <p:sp>
        <p:nvSpPr>
          <p:cNvPr id="5" name="Segnaposto immagine 4"/>
          <p:cNvSpPr>
            <a:spLocks noGrp="1"/>
          </p:cNvSpPr>
          <p:nvPr>
            <p:ph type="pic" sz="quarter" idx="11"/>
          </p:nvPr>
        </p:nvSpPr>
        <p:spPr>
          <a:xfrm>
            <a:off x="0" y="0"/>
            <a:ext cx="12192000" cy="6858000"/>
          </a:xfrm>
          <a:solidFill>
            <a:srgbClr val="C6C6C6"/>
          </a:solidFill>
        </p:spPr>
        <p:txBody>
          <a:bodyPr/>
          <a:lstStyle>
            <a:lvl1pPr marL="0" indent="0">
              <a:buNone/>
              <a:defRPr/>
            </a:lvl1pPr>
          </a:lstStyle>
          <a:p>
            <a:endParaRPr lang="it-IT"/>
          </a:p>
        </p:txBody>
      </p:sp>
      <p:sp>
        <p:nvSpPr>
          <p:cNvPr id="2" name="Titolo 1"/>
          <p:cNvSpPr>
            <a:spLocks noGrp="1"/>
          </p:cNvSpPr>
          <p:nvPr>
            <p:ph type="title"/>
          </p:nvPr>
        </p:nvSpPr>
        <p:spPr>
          <a:xfrm>
            <a:off x="874391" y="609600"/>
            <a:ext cx="3240000" cy="3240000"/>
          </a:xfrm>
          <a:prstGeom prst="ellipse">
            <a:avLst/>
          </a:prstGeom>
          <a:solidFill>
            <a:srgbClr val="FFD50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vert="horz" lIns="144000" tIns="108000" rIns="144000" bIns="108000" rtlCol="0" anchor="ctr">
            <a:normAutofit/>
          </a:bodyPr>
          <a:lstStyle>
            <a:lvl1pPr>
              <a:defRPr lang="it-IT" sz="2600">
                <a:solidFill>
                  <a:schemeClr val="lt1"/>
                </a:solidFill>
                <a:latin typeface="+mn-lt"/>
                <a:ea typeface="+mn-ea"/>
                <a:cs typeface="+mn-cs"/>
              </a:defRPr>
            </a:lvl1pPr>
          </a:lstStyle>
          <a:p>
            <a:pPr marL="0" lvl="0" algn="ctr" defTabSz="914400"/>
            <a:r>
              <a:rPr lang="it-IT"/>
              <a:t>Fare clic per modificare lo stile del titolo</a:t>
            </a:r>
          </a:p>
        </p:txBody>
      </p:sp>
    </p:spTree>
    <p:extLst>
      <p:ext uri="{BB962C8B-B14F-4D97-AF65-F5344CB8AC3E}">
        <p14:creationId xmlns:p14="http://schemas.microsoft.com/office/powerpoint/2010/main" val="344616584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progetto">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196ED67F-382A-4737-AF1C-676A922EA1CA}" type="slidenum">
              <a:rPr lang="it-IT" smtClean="0"/>
              <a:pPr/>
              <a:t>‹N›</a:t>
            </a:fld>
            <a:endParaRPr lang="it-IT"/>
          </a:p>
        </p:txBody>
      </p:sp>
      <p:sp>
        <p:nvSpPr>
          <p:cNvPr id="3" name="Segnaposto immagine 2"/>
          <p:cNvSpPr>
            <a:spLocks noGrp="1"/>
          </p:cNvSpPr>
          <p:nvPr>
            <p:ph type="pic" sz="quarter" idx="14"/>
          </p:nvPr>
        </p:nvSpPr>
        <p:spPr>
          <a:xfrm>
            <a:off x="0" y="0"/>
            <a:ext cx="6209955" cy="6858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a:solidFill>
            <a:srgbClr val="FFD500"/>
          </a:solidFill>
        </p:spPr>
        <p:txBody>
          <a:bodyPr/>
          <a:lstStyle>
            <a:lvl1pPr marL="0" indent="0">
              <a:buNone/>
              <a:defRPr/>
            </a:lvl1pPr>
          </a:lstStyle>
          <a:p>
            <a:endParaRPr lang="it-IT"/>
          </a:p>
        </p:txBody>
      </p:sp>
      <p:sp>
        <p:nvSpPr>
          <p:cNvPr id="4" name="Segnaposto contenuto 3"/>
          <p:cNvSpPr>
            <a:spLocks noGrp="1"/>
          </p:cNvSpPr>
          <p:nvPr>
            <p:ph sz="half" idx="2"/>
          </p:nvPr>
        </p:nvSpPr>
        <p:spPr>
          <a:xfrm>
            <a:off x="4251600" y="1555200"/>
            <a:ext cx="3682800" cy="3682800"/>
          </a:xfrm>
          <a:prstGeom prst="ellipse">
            <a:avLst/>
          </a:prstGeom>
          <a:solidFill>
            <a:srgbClr val="C6C6C6"/>
          </a:solidFill>
        </p:spPr>
        <p:txBody>
          <a:bodyPr/>
          <a:lstStyle>
            <a:lvl1pPr marL="0" indent="0">
              <a:buNone/>
              <a:defRPr/>
            </a:lvl1pPr>
          </a:lstStyle>
          <a:p>
            <a:pPr lvl="0"/>
            <a:endParaRPr lang="it-IT"/>
          </a:p>
        </p:txBody>
      </p:sp>
      <p:sp>
        <p:nvSpPr>
          <p:cNvPr id="5" name="Titolo 4"/>
          <p:cNvSpPr>
            <a:spLocks noGrp="1"/>
          </p:cNvSpPr>
          <p:nvPr>
            <p:ph type="title"/>
          </p:nvPr>
        </p:nvSpPr>
        <p:spPr>
          <a:xfrm>
            <a:off x="0" y="4672800"/>
            <a:ext cx="3600000" cy="1080000"/>
          </a:xfr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vert="horz" lIns="144000" tIns="108000" rIns="144000" bIns="108000" rtlCol="0" anchor="ctr">
            <a:normAutofit/>
          </a:bodyPr>
          <a:lstStyle>
            <a:lvl1pPr algn="l">
              <a:defRPr lang="it-IT" sz="2600" b="1" i="0">
                <a:solidFill>
                  <a:schemeClr val="lt1"/>
                </a:solidFill>
                <a:latin typeface="+mn-lt"/>
                <a:ea typeface="+mn-ea"/>
                <a:cs typeface="+mn-cs"/>
              </a:defRPr>
            </a:lvl1pPr>
          </a:lstStyle>
          <a:p>
            <a:pPr marL="0" lvl="0" algn="ctr" defTabSz="914400"/>
            <a:r>
              <a:rPr lang="it-IT"/>
              <a:t>Fare clic per modificare lo stile del titolo</a:t>
            </a:r>
          </a:p>
        </p:txBody>
      </p:sp>
      <p:sp>
        <p:nvSpPr>
          <p:cNvPr id="8" name="Segnaposto tabella 7"/>
          <p:cNvSpPr>
            <a:spLocks noGrp="1"/>
          </p:cNvSpPr>
          <p:nvPr>
            <p:ph type="tbl" sz="quarter" idx="15"/>
          </p:nvPr>
        </p:nvSpPr>
        <p:spPr>
          <a:xfrm>
            <a:off x="8138156" y="522513"/>
            <a:ext cx="3409410" cy="3826800"/>
          </a:xfrm>
        </p:spPr>
        <p:txBody>
          <a:bodyPr anchor="ctr" anchorCtr="0">
            <a:normAutofit/>
          </a:bodyPr>
          <a:lstStyle>
            <a:lvl1pPr>
              <a:defRPr sz="1300">
                <a:latin typeface="Calibri" panose="020F0502020204030204" pitchFamily="34" charset="0"/>
              </a:defRPr>
            </a:lvl1pPr>
          </a:lstStyle>
          <a:p>
            <a:endParaRPr lang="it-IT"/>
          </a:p>
        </p:txBody>
      </p:sp>
      <p:sp>
        <p:nvSpPr>
          <p:cNvPr id="12" name="Segnaposto grafico 11"/>
          <p:cNvSpPr>
            <a:spLocks noGrp="1"/>
          </p:cNvSpPr>
          <p:nvPr>
            <p:ph type="chart" sz="quarter" idx="16"/>
          </p:nvPr>
        </p:nvSpPr>
        <p:spPr>
          <a:xfrm>
            <a:off x="8138156" y="5224645"/>
            <a:ext cx="3409409" cy="763587"/>
          </a:xfrm>
        </p:spPr>
        <p:txBody>
          <a:bodyPr anchor="ctr" anchorCtr="0">
            <a:normAutofit/>
          </a:bodyPr>
          <a:lstStyle>
            <a:lvl1pPr>
              <a:defRPr sz="1300">
                <a:latin typeface="Calibri" panose="020F0502020204030204" pitchFamily="34" charset="0"/>
              </a:defRPr>
            </a:lvl1pPr>
          </a:lstStyle>
          <a:p>
            <a:endParaRPr lang="it-IT"/>
          </a:p>
        </p:txBody>
      </p:sp>
      <p:sp>
        <p:nvSpPr>
          <p:cNvPr id="14" name="Segnaposto tabella 13"/>
          <p:cNvSpPr>
            <a:spLocks noGrp="1"/>
          </p:cNvSpPr>
          <p:nvPr>
            <p:ph type="tbl" sz="quarter" idx="17"/>
          </p:nvPr>
        </p:nvSpPr>
        <p:spPr>
          <a:xfrm>
            <a:off x="8138835" y="4506688"/>
            <a:ext cx="3409409" cy="557213"/>
          </a:xfrm>
        </p:spPr>
        <p:txBody>
          <a:bodyPr anchor="ctr" anchorCtr="0">
            <a:normAutofit/>
          </a:bodyPr>
          <a:lstStyle>
            <a:lvl1pPr>
              <a:defRPr sz="1300">
                <a:latin typeface="Calibri" panose="020F0502020204030204" pitchFamily="34" charset="0"/>
              </a:defRPr>
            </a:lvl1pPr>
          </a:lstStyle>
          <a:p>
            <a:endParaRPr lang="it-IT"/>
          </a:p>
        </p:txBody>
      </p:sp>
    </p:spTree>
    <p:extLst>
      <p:ext uri="{BB962C8B-B14F-4D97-AF65-F5344CB8AC3E}">
        <p14:creationId xmlns:p14="http://schemas.microsoft.com/office/powerpoint/2010/main" val="185338002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ggetto 6" hidden="1">
            <a:extLst>
              <a:ext uri="{FF2B5EF4-FFF2-40B4-BE49-F238E27FC236}">
                <a16:creationId xmlns:a16="http://schemas.microsoft.com/office/drawing/2014/main" id="{175467EF-CAA7-4CDB-ACCB-4C35FC21C88B}"/>
              </a:ext>
            </a:extLst>
          </p:cNvPr>
          <p:cNvGraphicFramePr>
            <a:graphicFrameLocks noChangeAspect="1"/>
          </p:cNvGraphicFramePr>
          <p:nvPr userDrawn="1">
            <p:custDataLst>
              <p:tags r:id="rId12"/>
            </p:custDataLst>
            <p:extLst>
              <p:ext uri="{D42A27DB-BD31-4B8C-83A1-F6EECF244321}">
                <p14:modId xmlns:p14="http://schemas.microsoft.com/office/powerpoint/2010/main" val="3482298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13" imgW="421" imgH="423" progId="TCLayout.ActiveDocument.1">
                  <p:embed/>
                </p:oleObj>
              </mc:Choice>
              <mc:Fallback>
                <p:oleObj name="Diapositiva think-cell" r:id="rId13" imgW="421" imgH="423"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pic>
        <p:nvPicPr>
          <p:cNvPr id="9" name="Immagin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Segnaposto titolo 1"/>
          <p:cNvSpPr>
            <a:spLocks noGrp="1"/>
          </p:cNvSpPr>
          <p:nvPr>
            <p:ph type="title"/>
          </p:nvPr>
        </p:nvSpPr>
        <p:spPr>
          <a:xfrm>
            <a:off x="640800" y="172800"/>
            <a:ext cx="10731600" cy="777600"/>
          </a:xfrm>
          <a:prstGeom prst="rect">
            <a:avLst/>
          </a:prstGeom>
        </p:spPr>
        <p:txBody>
          <a:bodyPr vert="horz" lIns="90000" tIns="45720" rIns="90000" bIns="45720" rtlCol="0" anchor="ctr">
            <a:normAutofit/>
          </a:bodyPr>
          <a:lstStyle/>
          <a:p>
            <a:r>
              <a:rPr lang="it-IT"/>
              <a:t>Fare clic per modificare </a:t>
            </a:r>
            <a:br>
              <a:rPr lang="it-IT"/>
            </a:br>
            <a:r>
              <a:rPr lang="it-IT"/>
              <a:t>lo stile del titolo</a:t>
            </a:r>
          </a:p>
        </p:txBody>
      </p:sp>
      <p:sp>
        <p:nvSpPr>
          <p:cNvPr id="3" name="Segnaposto testo 2"/>
          <p:cNvSpPr>
            <a:spLocks noGrp="1"/>
          </p:cNvSpPr>
          <p:nvPr>
            <p:ph type="body" idx="1"/>
          </p:nvPr>
        </p:nvSpPr>
        <p:spPr>
          <a:xfrm>
            <a:off x="640800" y="1600202"/>
            <a:ext cx="10731600" cy="4321874"/>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p:txBody>
      </p:sp>
      <p:sp>
        <p:nvSpPr>
          <p:cNvPr id="6" name="Segnaposto numero diapositiva 5"/>
          <p:cNvSpPr>
            <a:spLocks noGrp="1"/>
          </p:cNvSpPr>
          <p:nvPr>
            <p:ph type="sldNum" sz="quarter" idx="4"/>
          </p:nvPr>
        </p:nvSpPr>
        <p:spPr>
          <a:xfrm>
            <a:off x="0" y="6346622"/>
            <a:ext cx="616226" cy="332474"/>
          </a:xfrm>
          <a:prstGeom prst="rect">
            <a:avLst/>
          </a:prstGeom>
        </p:spPr>
        <p:txBody>
          <a:bodyPr vert="horz" lIns="91440" tIns="45720" rIns="91440" bIns="45720" rtlCol="0" anchor="b"/>
          <a:lstStyle>
            <a:lvl1pPr algn="ctr">
              <a:defRPr sz="1100">
                <a:solidFill>
                  <a:schemeClr val="tx1"/>
                </a:solidFill>
                <a:latin typeface="Calibri" panose="020F0502020204030204" pitchFamily="34" charset="0"/>
              </a:defRPr>
            </a:lvl1pPr>
          </a:lstStyle>
          <a:p>
            <a:pPr fontAlgn="base">
              <a:spcBef>
                <a:spcPct val="0"/>
              </a:spcBef>
              <a:spcAft>
                <a:spcPct val="0"/>
              </a:spcAft>
              <a:defRPr/>
            </a:pPr>
            <a:fld id="{DC8EB68E-E012-4BA0-8FC2-4838E88C4766}" type="slidenum">
              <a:rPr lang="it-IT" smtClean="0"/>
              <a:pPr fontAlgn="base">
                <a:spcBef>
                  <a:spcPct val="0"/>
                </a:spcBef>
                <a:spcAft>
                  <a:spcPct val="0"/>
                </a:spcAft>
                <a:defRPr/>
              </a:pPr>
              <a:t>‹N›</a:t>
            </a:fld>
            <a:endParaRPr lang="it-IT"/>
          </a:p>
        </p:txBody>
      </p:sp>
      <p:pic>
        <p:nvPicPr>
          <p:cNvPr id="5" name="Immagine 4" descr="Eni_ML_CMYB.eps"/>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71513" y="6067096"/>
            <a:ext cx="500887" cy="612000"/>
          </a:xfrm>
          <a:prstGeom prst="rect">
            <a:avLst/>
          </a:prstGeom>
        </p:spPr>
      </p:pic>
      <p:cxnSp>
        <p:nvCxnSpPr>
          <p:cNvPr id="10" name="Connettore 1 3"/>
          <p:cNvCxnSpPr/>
          <p:nvPr userDrawn="1"/>
        </p:nvCxnSpPr>
        <p:spPr>
          <a:xfrm>
            <a:off x="0" y="823674"/>
            <a:ext cx="6003131" cy="6389"/>
          </a:xfrm>
          <a:prstGeom prst="line">
            <a:avLst/>
          </a:prstGeom>
          <a:ln>
            <a:solidFill>
              <a:srgbClr val="FFD5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631959"/>
      </p:ext>
    </p:extLst>
  </p:cSld>
  <p:clrMap bg1="lt1" tx1="dk1" bg2="lt2" tx2="dk2" accent1="accent1" accent2="accent2" accent3="accent3" accent4="accent4" accent5="accent5" accent6="accent6" hlink="hlink" folHlink="folHlink"/>
  <p:sldLayoutIdLst>
    <p:sldLayoutId id="2147483667" r:id="rId1"/>
    <p:sldLayoutId id="2147483663" r:id="rId2"/>
    <p:sldLayoutId id="2147483685" r:id="rId3"/>
    <p:sldLayoutId id="2147483717" r:id="rId4"/>
    <p:sldLayoutId id="2147483715" r:id="rId5"/>
    <p:sldLayoutId id="2147483686" r:id="rId6"/>
    <p:sldLayoutId id="2147483700" r:id="rId7"/>
    <p:sldLayoutId id="2147483718" r:id="rId8"/>
    <p:sldLayoutId id="2147483684" r:id="rId9"/>
    <p:sldLayoutId id="2147483716" r:id="rId10"/>
  </p:sldLayoutIdLst>
  <p:transition spd="slow">
    <p:fade/>
  </p:transition>
  <p:hf hdr="0" ftr="0" dt="0"/>
  <p:txStyles>
    <p:title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p:titleStyle>
    <p:body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11.xml"/><Relationship Id="rId18" Type="http://schemas.openxmlformats.org/officeDocument/2006/relationships/slide" Target="slide3.xml"/><Relationship Id="rId26" Type="http://schemas.openxmlformats.org/officeDocument/2006/relationships/slide" Target="slide27.xml"/><Relationship Id="rId3" Type="http://schemas.openxmlformats.org/officeDocument/2006/relationships/slide" Target="slide17.xml"/><Relationship Id="rId21" Type="http://schemas.openxmlformats.org/officeDocument/2006/relationships/slide" Target="slide6.xml"/><Relationship Id="rId7" Type="http://schemas.openxmlformats.org/officeDocument/2006/relationships/slide" Target="slide21.xml"/><Relationship Id="rId12" Type="http://schemas.openxmlformats.org/officeDocument/2006/relationships/slide" Target="slide10.xml"/><Relationship Id="rId17" Type="http://schemas.openxmlformats.org/officeDocument/2006/relationships/slide" Target="slide15.xml"/><Relationship Id="rId25" Type="http://schemas.openxmlformats.org/officeDocument/2006/relationships/slide" Target="slide26.xml"/><Relationship Id="rId2" Type="http://schemas.openxmlformats.org/officeDocument/2006/relationships/image" Target="../media/image7.jpeg"/><Relationship Id="rId16" Type="http://schemas.openxmlformats.org/officeDocument/2006/relationships/slide" Target="slide14.xml"/><Relationship Id="rId20"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slide" Target="slide9.xml"/><Relationship Id="rId24" Type="http://schemas.openxmlformats.org/officeDocument/2006/relationships/slide" Target="slide25.xml"/><Relationship Id="rId5" Type="http://schemas.openxmlformats.org/officeDocument/2006/relationships/slide" Target="slide19.xml"/><Relationship Id="rId15" Type="http://schemas.openxmlformats.org/officeDocument/2006/relationships/slide" Target="slide13.xml"/><Relationship Id="rId23" Type="http://schemas.openxmlformats.org/officeDocument/2006/relationships/slide" Target="slide24.xml"/><Relationship Id="rId28" Type="http://schemas.openxmlformats.org/officeDocument/2006/relationships/slide" Target="slide30.xml"/><Relationship Id="rId10" Type="http://schemas.openxmlformats.org/officeDocument/2006/relationships/slide" Target="slide8.xml"/><Relationship Id="rId19" Type="http://schemas.openxmlformats.org/officeDocument/2006/relationships/slide" Target="slide4.xml"/><Relationship Id="rId4" Type="http://schemas.openxmlformats.org/officeDocument/2006/relationships/slide" Target="slide18.xml"/><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3.xml"/><Relationship Id="rId27" Type="http://schemas.openxmlformats.org/officeDocument/2006/relationships/slide" Target="slide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mailto:SD_VMS@eni.com" TargetMode="Externa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package" Target="../embeddings/Microsoft_Excel_Worksheet1.xlsx"/><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package" Target="../embeddings/Microsoft_Excel_Worksheet2.xlsx"/></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a:extLst>
              <a:ext uri="{FF2B5EF4-FFF2-40B4-BE49-F238E27FC236}">
                <a16:creationId xmlns:a16="http://schemas.microsoft.com/office/drawing/2014/main" id="{6C693FF4-0036-4102-B203-EC063E3F0D2F}"/>
              </a:ext>
            </a:extLst>
          </p:cNvPr>
          <p:cNvGraphicFramePr>
            <a:graphicFrameLocks noChangeAspect="1"/>
          </p:cNvGraphicFramePr>
          <p:nvPr>
            <p:custDataLst>
              <p:tags r:id="rId1"/>
            </p:custDataLst>
            <p:extLst>
              <p:ext uri="{D42A27DB-BD31-4B8C-83A1-F6EECF244321}">
                <p14:modId xmlns:p14="http://schemas.microsoft.com/office/powerpoint/2010/main" val="3677212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4" imgW="421" imgH="423" progId="TCLayout.ActiveDocument.1">
                  <p:embed/>
                </p:oleObj>
              </mc:Choice>
              <mc:Fallback>
                <p:oleObj name="Diapositiva think-cell" r:id="rId4" imgW="421" imgH="42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olo 7"/>
          <p:cNvSpPr>
            <a:spLocks noGrp="1"/>
          </p:cNvSpPr>
          <p:nvPr>
            <p:ph type="ctrTitle"/>
          </p:nvPr>
        </p:nvSpPr>
        <p:spPr/>
        <p:txBody>
          <a:bodyPr vert="horz"/>
          <a:lstStyle/>
          <a:p>
            <a:r>
              <a:rPr lang="it-IT"/>
              <a:t>FAQ </a:t>
            </a:r>
          </a:p>
        </p:txBody>
      </p:sp>
      <p:sp>
        <p:nvSpPr>
          <p:cNvPr id="9" name="Sottotitolo 8"/>
          <p:cNvSpPr>
            <a:spLocks noGrp="1"/>
          </p:cNvSpPr>
          <p:nvPr>
            <p:ph type="subTitle" idx="1"/>
          </p:nvPr>
        </p:nvSpPr>
        <p:spPr/>
        <p:txBody>
          <a:bodyPr/>
          <a:lstStyle/>
          <a:p>
            <a:r>
              <a:rPr lang="it-IT"/>
              <a:t>San Donato Milanese</a:t>
            </a:r>
            <a:endParaRPr lang="it-IT">
              <a:highlight>
                <a:srgbClr val="FFFF00"/>
              </a:highlight>
            </a:endParaRPr>
          </a:p>
        </p:txBody>
      </p:sp>
    </p:spTree>
    <p:extLst>
      <p:ext uri="{BB962C8B-B14F-4D97-AF65-F5344CB8AC3E}">
        <p14:creationId xmlns:p14="http://schemas.microsoft.com/office/powerpoint/2010/main" val="59184726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US" dirty="0"/>
              <a:t>WHAT ARE THE REGULATORY REFERENCES FOR THE EXECUTION FBs?</a:t>
            </a:r>
            <a:endParaRPr lang="it-IT" dirty="0">
              <a:latin typeface="EniTabReg" panose="02000506030000020004" pitchFamily="50" charset="0"/>
            </a:endParaRP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10</a:t>
            </a:fld>
            <a:endParaRPr lang="it-IT"/>
          </a:p>
        </p:txBody>
      </p:sp>
      <p:pic>
        <p:nvPicPr>
          <p:cNvPr id="6" name="Immagine 5">
            <a:extLst>
              <a:ext uri="{FF2B5EF4-FFF2-40B4-BE49-F238E27FC236}">
                <a16:creationId xmlns:a16="http://schemas.microsoft.com/office/drawing/2014/main" id="{A0997A6C-DD00-4A20-8417-98910AF5CA32}"/>
              </a:ext>
            </a:extLst>
          </p:cNvPr>
          <p:cNvPicPr>
            <a:picLocks noChangeAspect="1"/>
          </p:cNvPicPr>
          <p:nvPr/>
        </p:nvPicPr>
        <p:blipFill rotWithShape="1">
          <a:blip r:embed="rId2"/>
          <a:srcRect l="22154" t="18483" r="30769" b="7436"/>
          <a:stretch/>
        </p:blipFill>
        <p:spPr>
          <a:xfrm>
            <a:off x="616226" y="914593"/>
            <a:ext cx="5739618" cy="5077968"/>
          </a:xfrm>
          <a:prstGeom prst="rect">
            <a:avLst/>
          </a:prstGeom>
        </p:spPr>
      </p:pic>
      <p:sp>
        <p:nvSpPr>
          <p:cNvPr id="9" name="Rettangolo 8">
            <a:extLst>
              <a:ext uri="{FF2B5EF4-FFF2-40B4-BE49-F238E27FC236}">
                <a16:creationId xmlns:a16="http://schemas.microsoft.com/office/drawing/2014/main" id="{13331B00-5E90-4F90-A638-DCDD989DB532}"/>
              </a:ext>
            </a:extLst>
          </p:cNvPr>
          <p:cNvSpPr/>
          <p:nvPr/>
        </p:nvSpPr>
        <p:spPr>
          <a:xfrm>
            <a:off x="616226" y="5984926"/>
            <a:ext cx="6791090" cy="369332"/>
          </a:xfrm>
          <a:prstGeom prst="rect">
            <a:avLst/>
          </a:prstGeom>
        </p:spPr>
        <p:txBody>
          <a:bodyPr wrap="none">
            <a:spAutoFit/>
          </a:bodyPr>
          <a:lstStyle/>
          <a:p>
            <a:r>
              <a:rPr lang="en-US" u="sng" dirty="0">
                <a:solidFill>
                  <a:srgbClr val="000000"/>
                </a:solidFill>
                <a:latin typeface="EniTabReg" panose="02000506030000020004" pitchFamily="50" charset="0"/>
              </a:rPr>
              <a:t>Source: Management of post-award contracts - pro pr 001 </a:t>
            </a:r>
            <a:r>
              <a:rPr lang="en-US" u="sng" dirty="0" err="1">
                <a:solidFill>
                  <a:srgbClr val="000000"/>
                </a:solidFill>
                <a:latin typeface="EniTabReg" panose="02000506030000020004" pitchFamily="50" charset="0"/>
              </a:rPr>
              <a:t>eni</a:t>
            </a:r>
            <a:r>
              <a:rPr lang="en-US" u="sng" dirty="0">
                <a:solidFill>
                  <a:srgbClr val="000000"/>
                </a:solidFill>
                <a:latin typeface="EniTabReg" panose="02000506030000020004" pitchFamily="50" charset="0"/>
              </a:rPr>
              <a:t> spa r04</a:t>
            </a:r>
            <a:endParaRPr lang="it-IT" dirty="0">
              <a:latin typeface="EniTabReg" panose="02000506030000020004" pitchFamily="50" charset="0"/>
            </a:endParaRPr>
          </a:p>
        </p:txBody>
      </p:sp>
      <p:sp>
        <p:nvSpPr>
          <p:cNvPr id="10" name="Rettangolo 9">
            <a:extLst>
              <a:ext uri="{FF2B5EF4-FFF2-40B4-BE49-F238E27FC236}">
                <a16:creationId xmlns:a16="http://schemas.microsoft.com/office/drawing/2014/main" id="{379648C4-E183-47A3-BE87-02C68F2D9774}"/>
              </a:ext>
            </a:extLst>
          </p:cNvPr>
          <p:cNvSpPr/>
          <p:nvPr/>
        </p:nvSpPr>
        <p:spPr>
          <a:xfrm>
            <a:off x="6513480" y="973870"/>
            <a:ext cx="5409819" cy="4247317"/>
          </a:xfrm>
          <a:prstGeom prst="rect">
            <a:avLst/>
          </a:prstGeom>
        </p:spPr>
        <p:txBody>
          <a:bodyPr wrap="square">
            <a:spAutoFit/>
          </a:bodyPr>
          <a:lstStyle/>
          <a:p>
            <a:pPr algn="just"/>
            <a:r>
              <a:rPr lang="en-US" dirty="0">
                <a:solidFill>
                  <a:srgbClr val="000000"/>
                </a:solidFill>
                <a:latin typeface="EniTabReg" panose="02000506030000020004" pitchFamily="50" charset="0"/>
              </a:rPr>
              <a:t>The </a:t>
            </a:r>
            <a:r>
              <a:rPr lang="en-US" dirty="0">
                <a:solidFill>
                  <a:srgbClr val="FF0000"/>
                </a:solidFill>
                <a:latin typeface="EniTabReg" panose="02000506030000020004" pitchFamily="50" charset="0"/>
              </a:rPr>
              <a:t>feedback process </a:t>
            </a:r>
            <a:r>
              <a:rPr lang="en-US" dirty="0">
                <a:solidFill>
                  <a:srgbClr val="000000"/>
                </a:solidFill>
                <a:latin typeface="EniTabReg" panose="02000506030000020004" pitchFamily="50" charset="0"/>
              </a:rPr>
              <a:t>is based on key criteria for evaluating the supplier's performance and is aimed at:</a:t>
            </a:r>
          </a:p>
          <a:p>
            <a:pPr algn="just"/>
            <a:endParaRPr lang="en-US" dirty="0">
              <a:solidFill>
                <a:srgbClr val="000000"/>
              </a:solidFill>
              <a:latin typeface="EniTabReg" panose="02000506030000020004" pitchFamily="50" charset="0"/>
            </a:endParaRPr>
          </a:p>
          <a:p>
            <a:pPr marL="285750" indent="-285750" algn="just">
              <a:buFont typeface="Arial" panose="020B0604020202020204" pitchFamily="34" charset="0"/>
              <a:buChar char="•"/>
            </a:pPr>
            <a:r>
              <a:rPr lang="en-US" dirty="0">
                <a:solidFill>
                  <a:srgbClr val="000000"/>
                </a:solidFill>
                <a:latin typeface="EniTabReg" panose="02000506030000020004" pitchFamily="50" charset="0"/>
              </a:rPr>
              <a:t>collecting information on the behavior of the supplier in the execution phase of the contract;</a:t>
            </a:r>
          </a:p>
          <a:p>
            <a:pPr marL="285750" indent="-285750" algn="just">
              <a:buFont typeface="Arial" panose="020B0604020202020204" pitchFamily="34" charset="0"/>
              <a:buChar char="•"/>
            </a:pPr>
            <a:r>
              <a:rPr lang="en-US" dirty="0">
                <a:solidFill>
                  <a:srgbClr val="000000"/>
                </a:solidFill>
                <a:latin typeface="EniTabReg" panose="02000506030000020004" pitchFamily="50" charset="0"/>
              </a:rPr>
              <a:t>measuring the level of performance provided by the supplier also in terms of compliance with HSE requirements;</a:t>
            </a:r>
          </a:p>
          <a:p>
            <a:pPr marL="285750" indent="-285750" algn="just">
              <a:buFont typeface="Arial" panose="020B0604020202020204" pitchFamily="34" charset="0"/>
              <a:buChar char="•"/>
            </a:pPr>
            <a:r>
              <a:rPr lang="en-US" dirty="0" err="1">
                <a:solidFill>
                  <a:srgbClr val="000000"/>
                </a:solidFill>
                <a:latin typeface="EniTabReg" panose="02000506030000020004" pitchFamily="50" charset="0"/>
              </a:rPr>
              <a:t>acquirinf</a:t>
            </a:r>
            <a:r>
              <a:rPr lang="en-US" dirty="0">
                <a:solidFill>
                  <a:srgbClr val="000000"/>
                </a:solidFill>
                <a:latin typeface="EniTabReg" panose="02000506030000020004" pitchFamily="50" charset="0"/>
              </a:rPr>
              <a:t> information on the behavior of all the subjects who, on behalf of the supplier, have operated within the scope of the contract;</a:t>
            </a:r>
          </a:p>
          <a:p>
            <a:pPr algn="just"/>
            <a:r>
              <a:rPr lang="en-US" dirty="0">
                <a:solidFill>
                  <a:srgbClr val="000000"/>
                </a:solidFill>
                <a:latin typeface="EniTabReg" panose="02000506030000020004" pitchFamily="50" charset="0"/>
              </a:rPr>
              <a:t>The </a:t>
            </a:r>
            <a:r>
              <a:rPr lang="en-US" dirty="0">
                <a:solidFill>
                  <a:srgbClr val="FF0000"/>
                </a:solidFill>
                <a:latin typeface="EniTabReg" panose="02000506030000020004" pitchFamily="50" charset="0"/>
              </a:rPr>
              <a:t>Contract Holder </a:t>
            </a:r>
            <a:r>
              <a:rPr lang="en-US" dirty="0">
                <a:solidFill>
                  <a:srgbClr val="000000"/>
                </a:solidFill>
                <a:latin typeface="EniTabReg" panose="02000506030000020004" pitchFamily="50" charset="0"/>
              </a:rPr>
              <a:t>takes care of the feedback compilation activities, approves it and manages the notification to the supplier in the cases provided for by the legislation.</a:t>
            </a:r>
            <a:endParaRPr lang="it-IT" dirty="0">
              <a:solidFill>
                <a:srgbClr val="000000"/>
              </a:solidFill>
              <a:latin typeface="EniTabReg" panose="02000506030000020004" pitchFamily="50" charset="0"/>
            </a:endParaRPr>
          </a:p>
        </p:txBody>
      </p:sp>
      <p:sp>
        <p:nvSpPr>
          <p:cNvPr id="11" name="Rettangolo con angoli arrotondati 10">
            <a:extLst>
              <a:ext uri="{FF2B5EF4-FFF2-40B4-BE49-F238E27FC236}">
                <a16:creationId xmlns:a16="http://schemas.microsoft.com/office/drawing/2014/main" id="{411F874B-D6C3-4D7D-9BC8-0C01F5C694D6}"/>
              </a:ext>
            </a:extLst>
          </p:cNvPr>
          <p:cNvSpPr/>
          <p:nvPr/>
        </p:nvSpPr>
        <p:spPr>
          <a:xfrm>
            <a:off x="4494296" y="3139705"/>
            <a:ext cx="1522880" cy="3693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Parentesi graffa aperta 11">
            <a:extLst>
              <a:ext uri="{FF2B5EF4-FFF2-40B4-BE49-F238E27FC236}">
                <a16:creationId xmlns:a16="http://schemas.microsoft.com/office/drawing/2014/main" id="{DB15A353-F682-4967-9435-4FBD07F45EB5}"/>
              </a:ext>
            </a:extLst>
          </p:cNvPr>
          <p:cNvSpPr/>
          <p:nvPr/>
        </p:nvSpPr>
        <p:spPr>
          <a:xfrm>
            <a:off x="6261111" y="951578"/>
            <a:ext cx="252369" cy="4708510"/>
          </a:xfrm>
          <a:prstGeom prst="leftBrace">
            <a:avLst/>
          </a:prstGeom>
          <a:ln>
            <a:solidFill>
              <a:srgbClr val="CA05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 name="Rettangolo 1">
            <a:extLst>
              <a:ext uri="{FF2B5EF4-FFF2-40B4-BE49-F238E27FC236}">
                <a16:creationId xmlns:a16="http://schemas.microsoft.com/office/drawing/2014/main" id="{2C44F458-1F21-85F2-ECDB-F5FB61D3D83C}"/>
              </a:ext>
            </a:extLst>
          </p:cNvPr>
          <p:cNvSpPr/>
          <p:nvPr/>
        </p:nvSpPr>
        <p:spPr>
          <a:xfrm>
            <a:off x="-397043" y="-9962"/>
            <a:ext cx="231607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Cerca immagine in en</a:t>
            </a:r>
          </a:p>
        </p:txBody>
      </p:sp>
    </p:spTree>
    <p:extLst>
      <p:ext uri="{BB962C8B-B14F-4D97-AF65-F5344CB8AC3E}">
        <p14:creationId xmlns:p14="http://schemas.microsoft.com/office/powerpoint/2010/main" val="159534465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41245" y="68971"/>
            <a:ext cx="10731605" cy="778099"/>
          </a:xfrm>
        </p:spPr>
        <p:txBody>
          <a:bodyPr>
            <a:normAutofit/>
          </a:bodyPr>
          <a:lstStyle/>
          <a:p>
            <a:r>
              <a:rPr lang="en-US" dirty="0">
                <a:latin typeface="EniTabReg" panose="02000506030000020004" pitchFamily="50" charset="0"/>
              </a:rPr>
              <a:t>WHO ARE THE ACTORS INVOLVED IN THE EXECUTION FB COMPILATION?</a:t>
            </a:r>
            <a:endParaRPr lang="it-IT" dirty="0">
              <a:latin typeface="EniTabReg" panose="02000506030000020004" pitchFamily="50" charset="0"/>
            </a:endParaRP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11</a:t>
            </a:fld>
            <a:endParaRPr lang="it-IT"/>
          </a:p>
        </p:txBody>
      </p:sp>
      <p:sp>
        <p:nvSpPr>
          <p:cNvPr id="6" name="Rettangolo 5">
            <a:extLst>
              <a:ext uri="{FF2B5EF4-FFF2-40B4-BE49-F238E27FC236}">
                <a16:creationId xmlns:a16="http://schemas.microsoft.com/office/drawing/2014/main" id="{40484F9A-5773-450F-BC09-AAFD7D5059E1}"/>
              </a:ext>
            </a:extLst>
          </p:cNvPr>
          <p:cNvSpPr/>
          <p:nvPr/>
        </p:nvSpPr>
        <p:spPr>
          <a:xfrm>
            <a:off x="649584" y="4717918"/>
            <a:ext cx="10982783" cy="1015663"/>
          </a:xfrm>
          <a:prstGeom prst="rect">
            <a:avLst/>
          </a:prstGeom>
        </p:spPr>
        <p:txBody>
          <a:bodyPr wrap="square">
            <a:spAutoFit/>
          </a:bodyPr>
          <a:lstStyle/>
          <a:p>
            <a:pPr algn="just"/>
            <a:r>
              <a:rPr lang="en-US" sz="2000" dirty="0">
                <a:latin typeface="EniTabReg" panose="02000506030000020004" pitchFamily="50" charset="0"/>
              </a:rPr>
              <a:t>The figure of </a:t>
            </a:r>
            <a:r>
              <a:rPr lang="en-US" sz="2000" i="1" dirty="0">
                <a:latin typeface="EniTabReg" panose="02000506030000020004" pitchFamily="50" charset="0"/>
              </a:rPr>
              <a:t>execution feedback compiler </a:t>
            </a:r>
            <a:r>
              <a:rPr lang="en-US" sz="2000" dirty="0">
                <a:latin typeface="EniTabReg" panose="02000506030000020004" pitchFamily="50" charset="0"/>
              </a:rPr>
              <a:t>is identified by the contract holder: it may coincide with the user unit. The contract holder takes care of the correct performance of the feedback compilation activities, approves it and manages the notification to the supplier.</a:t>
            </a:r>
            <a:endParaRPr lang="it-IT" sz="2000" dirty="0">
              <a:latin typeface="EniTabReg" panose="02000506030000020004" pitchFamily="50" charset="0"/>
            </a:endParaRPr>
          </a:p>
        </p:txBody>
      </p:sp>
      <p:sp>
        <p:nvSpPr>
          <p:cNvPr id="10" name="Rettangolo 9">
            <a:extLst>
              <a:ext uri="{FF2B5EF4-FFF2-40B4-BE49-F238E27FC236}">
                <a16:creationId xmlns:a16="http://schemas.microsoft.com/office/drawing/2014/main" id="{00A463A2-0576-4037-B146-12395E2128F3}"/>
              </a:ext>
            </a:extLst>
          </p:cNvPr>
          <p:cNvSpPr/>
          <p:nvPr/>
        </p:nvSpPr>
        <p:spPr>
          <a:xfrm>
            <a:off x="649584" y="2926576"/>
            <a:ext cx="10982783" cy="707886"/>
          </a:xfrm>
          <a:prstGeom prst="rect">
            <a:avLst/>
          </a:prstGeom>
        </p:spPr>
        <p:txBody>
          <a:bodyPr wrap="square">
            <a:spAutoFit/>
          </a:bodyPr>
          <a:lstStyle/>
          <a:p>
            <a:pPr algn="just"/>
            <a:r>
              <a:rPr lang="en-US" sz="2000" b="1" dirty="0">
                <a:solidFill>
                  <a:srgbClr val="CA0538"/>
                </a:solidFill>
                <a:latin typeface="EniTabReg" panose="02000506030000020004" pitchFamily="50" charset="0"/>
              </a:rPr>
              <a:t>Contract Holder unit </a:t>
            </a:r>
            <a:r>
              <a:rPr lang="en-US" sz="2000" dirty="0">
                <a:latin typeface="EniTabReg" panose="02000506030000020004" pitchFamily="50" charset="0"/>
              </a:rPr>
              <a:t>takes care of receiving notifications from user units regarding any anomalies detected during the execution of the contract, also for the purpose of issuing feedback.</a:t>
            </a:r>
            <a:endParaRPr lang="it-IT" sz="2000" dirty="0">
              <a:latin typeface="EniTabReg" panose="02000506030000020004" pitchFamily="50" charset="0"/>
            </a:endParaRPr>
          </a:p>
        </p:txBody>
      </p:sp>
      <p:sp>
        <p:nvSpPr>
          <p:cNvPr id="11" name="Rettangolo 10">
            <a:extLst>
              <a:ext uri="{FF2B5EF4-FFF2-40B4-BE49-F238E27FC236}">
                <a16:creationId xmlns:a16="http://schemas.microsoft.com/office/drawing/2014/main" id="{AD4648EC-EC8D-4550-83FF-B7A46C967E57}"/>
              </a:ext>
            </a:extLst>
          </p:cNvPr>
          <p:cNvSpPr/>
          <p:nvPr/>
        </p:nvSpPr>
        <p:spPr>
          <a:xfrm>
            <a:off x="616225" y="1515653"/>
            <a:ext cx="11016141" cy="1015663"/>
          </a:xfrm>
          <a:prstGeom prst="rect">
            <a:avLst/>
          </a:prstGeom>
        </p:spPr>
        <p:txBody>
          <a:bodyPr wrap="square">
            <a:spAutoFit/>
          </a:bodyPr>
          <a:lstStyle/>
          <a:p>
            <a:pPr algn="just"/>
            <a:r>
              <a:rPr lang="en-US" sz="2000" b="1" dirty="0">
                <a:solidFill>
                  <a:srgbClr val="CA0538"/>
                </a:solidFill>
                <a:latin typeface="EniTabReg" panose="02000506030000020004" pitchFamily="50" charset="0"/>
              </a:rPr>
              <a:t>Receiving unit: </a:t>
            </a:r>
            <a:r>
              <a:rPr lang="en-US" sz="2000" dirty="0">
                <a:latin typeface="EniTabReg" panose="02000506030000020004" pitchFamily="50" charset="0"/>
              </a:rPr>
              <a:t>business unit that receives the goods or works/services. It is the responsibility of the receiving unit: to carry out the technical-operational check of the goods received, the materials used and the services/works received.</a:t>
            </a:r>
            <a:endParaRPr lang="it-IT" sz="2000" dirty="0">
              <a:latin typeface="EniTabReg" panose="02000506030000020004" pitchFamily="50" charset="0"/>
            </a:endParaRPr>
          </a:p>
        </p:txBody>
      </p:sp>
      <p:sp>
        <p:nvSpPr>
          <p:cNvPr id="12" name="Rettangolo 11">
            <a:extLst>
              <a:ext uri="{FF2B5EF4-FFF2-40B4-BE49-F238E27FC236}">
                <a16:creationId xmlns:a16="http://schemas.microsoft.com/office/drawing/2014/main" id="{E327EAC5-08E7-4EAF-B10E-E7EB9AAA91C8}"/>
              </a:ext>
            </a:extLst>
          </p:cNvPr>
          <p:cNvSpPr/>
          <p:nvPr/>
        </p:nvSpPr>
        <p:spPr>
          <a:xfrm>
            <a:off x="649584" y="2528891"/>
            <a:ext cx="10816196" cy="400110"/>
          </a:xfrm>
          <a:prstGeom prst="rect">
            <a:avLst/>
          </a:prstGeom>
        </p:spPr>
        <p:txBody>
          <a:bodyPr wrap="square">
            <a:spAutoFit/>
          </a:bodyPr>
          <a:lstStyle/>
          <a:p>
            <a:pPr algn="just"/>
            <a:r>
              <a:rPr lang="en-US" sz="2000" b="1" dirty="0">
                <a:solidFill>
                  <a:srgbClr val="CA0538"/>
                </a:solidFill>
                <a:latin typeface="EniTabReg" panose="02000506030000020004" pitchFamily="50" charset="0"/>
              </a:rPr>
              <a:t>User unit </a:t>
            </a:r>
            <a:r>
              <a:rPr lang="en-US" sz="2000" dirty="0">
                <a:latin typeface="EniTabReg" panose="02000506030000020004" pitchFamily="50" charset="0"/>
              </a:rPr>
              <a:t>prepares supplier performance evaluation feedback.</a:t>
            </a:r>
            <a:endParaRPr lang="it-IT" sz="2000" dirty="0">
              <a:latin typeface="EniTabReg" panose="02000506030000020004" pitchFamily="50" charset="0"/>
            </a:endParaRPr>
          </a:p>
        </p:txBody>
      </p:sp>
      <p:sp>
        <p:nvSpPr>
          <p:cNvPr id="16" name="Rettangolo 15">
            <a:extLst>
              <a:ext uri="{FF2B5EF4-FFF2-40B4-BE49-F238E27FC236}">
                <a16:creationId xmlns:a16="http://schemas.microsoft.com/office/drawing/2014/main" id="{D4C56EEC-B07D-44BB-A6E4-5BABA13FD4B2}"/>
              </a:ext>
            </a:extLst>
          </p:cNvPr>
          <p:cNvSpPr/>
          <p:nvPr/>
        </p:nvSpPr>
        <p:spPr>
          <a:xfrm>
            <a:off x="649584" y="782799"/>
            <a:ext cx="10278246" cy="646331"/>
          </a:xfrm>
          <a:prstGeom prst="rect">
            <a:avLst/>
          </a:prstGeom>
        </p:spPr>
        <p:txBody>
          <a:bodyPr wrap="square">
            <a:spAutoFit/>
          </a:bodyPr>
          <a:lstStyle/>
          <a:p>
            <a:r>
              <a:rPr lang="en-US" dirty="0">
                <a:latin typeface="EniTabReg" panose="02000506030000020004" pitchFamily="50" charset="0"/>
              </a:rPr>
              <a:t>Procedure: Management of post-award contracts - pro pr 001 </a:t>
            </a:r>
            <a:r>
              <a:rPr lang="en-US" dirty="0" err="1">
                <a:latin typeface="EniTabReg" panose="02000506030000020004" pitchFamily="50" charset="0"/>
              </a:rPr>
              <a:t>eni</a:t>
            </a:r>
            <a:r>
              <a:rPr lang="en-US" dirty="0">
                <a:latin typeface="EniTabReg" panose="02000506030000020004" pitchFamily="50" charset="0"/>
              </a:rPr>
              <a:t> spa r04</a:t>
            </a:r>
          </a:p>
          <a:p>
            <a:r>
              <a:rPr lang="en-US" dirty="0">
                <a:latin typeface="EniTabReg" panose="02000506030000020004" pitchFamily="50" charset="0"/>
              </a:rPr>
              <a:t>Procedure: Supplier Performance Assessment and Vendor Rating - pro pr 011 </a:t>
            </a:r>
            <a:r>
              <a:rPr lang="en-US" dirty="0" err="1">
                <a:latin typeface="EniTabReg" panose="02000506030000020004" pitchFamily="50" charset="0"/>
              </a:rPr>
              <a:t>eni</a:t>
            </a:r>
            <a:r>
              <a:rPr lang="en-US" dirty="0">
                <a:latin typeface="EniTabReg" panose="02000506030000020004" pitchFamily="50" charset="0"/>
              </a:rPr>
              <a:t> spa r03</a:t>
            </a:r>
            <a:endParaRPr lang="it-IT" dirty="0">
              <a:latin typeface="EniTabReg" panose="02000506030000020004" pitchFamily="50" charset="0"/>
            </a:endParaRPr>
          </a:p>
        </p:txBody>
      </p:sp>
      <p:sp>
        <p:nvSpPr>
          <p:cNvPr id="17" name="Rettangolo 16">
            <a:extLst>
              <a:ext uri="{FF2B5EF4-FFF2-40B4-BE49-F238E27FC236}">
                <a16:creationId xmlns:a16="http://schemas.microsoft.com/office/drawing/2014/main" id="{353C3322-64CB-404E-AAD5-3A6A5CC6406D}"/>
              </a:ext>
            </a:extLst>
          </p:cNvPr>
          <p:cNvSpPr/>
          <p:nvPr/>
        </p:nvSpPr>
        <p:spPr>
          <a:xfrm>
            <a:off x="649584" y="3597830"/>
            <a:ext cx="10982782" cy="1015663"/>
          </a:xfrm>
          <a:prstGeom prst="rect">
            <a:avLst/>
          </a:prstGeom>
        </p:spPr>
        <p:txBody>
          <a:bodyPr wrap="square">
            <a:spAutoFit/>
          </a:bodyPr>
          <a:lstStyle/>
          <a:p>
            <a:pPr algn="just"/>
            <a:r>
              <a:rPr lang="en-US" sz="2000" b="1" dirty="0">
                <a:solidFill>
                  <a:srgbClr val="CA0538"/>
                </a:solidFill>
                <a:latin typeface="EniTabReg" panose="02000506030000020004" pitchFamily="50" charset="0"/>
              </a:rPr>
              <a:t>HSE Representative </a:t>
            </a:r>
            <a:r>
              <a:rPr lang="en-US" sz="2000" dirty="0">
                <a:latin typeface="EniTabReg" panose="02000506030000020004" pitchFamily="50" charset="0"/>
              </a:rPr>
              <a:t>monitors and evaluates the supplier on HSE aspects and fills in the questions in the HSE section of the execution feedback form (*), detects and reports to the contract holder any serious breaches detected in the HSE area.</a:t>
            </a:r>
          </a:p>
        </p:txBody>
      </p:sp>
      <p:sp>
        <p:nvSpPr>
          <p:cNvPr id="18" name="TextBox 47">
            <a:extLst>
              <a:ext uri="{FF2B5EF4-FFF2-40B4-BE49-F238E27FC236}">
                <a16:creationId xmlns:a16="http://schemas.microsoft.com/office/drawing/2014/main" id="{7574671E-155C-407B-95C0-5F8D7D0D26C7}"/>
              </a:ext>
            </a:extLst>
          </p:cNvPr>
          <p:cNvSpPr txBox="1"/>
          <p:nvPr/>
        </p:nvSpPr>
        <p:spPr>
          <a:xfrm>
            <a:off x="739360" y="5830280"/>
            <a:ext cx="9926319" cy="369332"/>
          </a:xfrm>
          <a:prstGeom prst="rect">
            <a:avLst/>
          </a:prstGeom>
          <a:noFill/>
        </p:spPr>
        <p:txBody>
          <a:bodyPr wrap="square" rtlCol="0">
            <a:spAutoFit/>
          </a:bodyPr>
          <a:lstStyle/>
          <a:p>
            <a:pPr marL="355600" indent="-355600">
              <a:spcAft>
                <a:spcPts val="300"/>
              </a:spcAft>
            </a:pPr>
            <a:r>
              <a:rPr lang="en-US" u="sng" dirty="0">
                <a:latin typeface="EniTabReg" panose="02000506030000020004" pitchFamily="50" charset="0"/>
                <a:ea typeface="Verdana" pitchFamily="34" charset="0"/>
                <a:cs typeface="Verdana" pitchFamily="34" charset="0"/>
              </a:rPr>
              <a:t>(*) In the case of commodity classes with </a:t>
            </a:r>
            <a:r>
              <a:rPr lang="en-US" u="sng" dirty="0">
                <a:solidFill>
                  <a:schemeClr val="accent2"/>
                </a:solidFill>
                <a:latin typeface="EniTabReg" panose="02000506030000020004" pitchFamily="50" charset="0"/>
                <a:ea typeface="Verdana" pitchFamily="34" charset="0"/>
                <a:cs typeface="Verdana" pitchFamily="34" charset="0"/>
              </a:rPr>
              <a:t>high</a:t>
            </a:r>
            <a:r>
              <a:rPr lang="en-US" u="sng" dirty="0">
                <a:latin typeface="EniTabReg" panose="02000506030000020004" pitchFamily="50" charset="0"/>
                <a:ea typeface="Verdana" pitchFamily="34" charset="0"/>
                <a:cs typeface="Verdana" pitchFamily="34" charset="0"/>
              </a:rPr>
              <a:t> or </a:t>
            </a:r>
            <a:r>
              <a:rPr lang="en-US" u="sng" dirty="0">
                <a:solidFill>
                  <a:schemeClr val="accent2"/>
                </a:solidFill>
                <a:latin typeface="EniTabReg" panose="02000506030000020004" pitchFamily="50" charset="0"/>
                <a:ea typeface="Verdana" pitchFamily="34" charset="0"/>
                <a:cs typeface="Verdana" pitchFamily="34" charset="0"/>
              </a:rPr>
              <a:t>significant HSE criticality (A or B)</a:t>
            </a:r>
            <a:endParaRPr lang="it-IT" u="sng" dirty="0">
              <a:solidFill>
                <a:schemeClr val="accent2"/>
              </a:solidFill>
              <a:latin typeface="EniTabReg" panose="02000506030000020004" pitchFamily="50" charset="0"/>
              <a:ea typeface="Verdana" pitchFamily="34" charset="0"/>
              <a:cs typeface="Verdana" pitchFamily="34" charset="0"/>
            </a:endParaRPr>
          </a:p>
        </p:txBody>
      </p:sp>
    </p:spTree>
    <p:extLst>
      <p:ext uri="{BB962C8B-B14F-4D97-AF65-F5344CB8AC3E}">
        <p14:creationId xmlns:p14="http://schemas.microsoft.com/office/powerpoint/2010/main" val="143738957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9168AB-636F-1D76-9AA9-66A62DD20B0D}"/>
              </a:ext>
            </a:extLst>
          </p:cNvPr>
          <p:cNvSpPr>
            <a:spLocks noGrp="1"/>
          </p:cNvSpPr>
          <p:nvPr>
            <p:ph type="title"/>
          </p:nvPr>
        </p:nvSpPr>
        <p:spPr>
          <a:xfrm>
            <a:off x="486360" y="107650"/>
            <a:ext cx="10731600" cy="777600"/>
          </a:xfrm>
        </p:spPr>
        <p:txBody>
          <a:bodyPr/>
          <a:lstStyle/>
          <a:p>
            <a:r>
              <a:rPr lang="en-US" dirty="0"/>
              <a:t>WHAT HAPPENS IN CASE THERE IS A VERY NEGATIVE EXECUTION FB/RECURRING NEGATIVE FB?</a:t>
            </a:r>
            <a:endParaRPr lang="it-IT" dirty="0"/>
          </a:p>
        </p:txBody>
      </p:sp>
      <p:sp>
        <p:nvSpPr>
          <p:cNvPr id="3" name="Segnaposto contenuto 2">
            <a:extLst>
              <a:ext uri="{FF2B5EF4-FFF2-40B4-BE49-F238E27FC236}">
                <a16:creationId xmlns:a16="http://schemas.microsoft.com/office/drawing/2014/main" id="{6368CB14-6251-51C7-6FD6-F9076EABC1B5}"/>
              </a:ext>
            </a:extLst>
          </p:cNvPr>
          <p:cNvSpPr>
            <a:spLocks noGrp="1"/>
          </p:cNvSpPr>
          <p:nvPr>
            <p:ph sz="quarter" idx="11"/>
          </p:nvPr>
        </p:nvSpPr>
        <p:spPr>
          <a:xfrm>
            <a:off x="355600" y="1426592"/>
            <a:ext cx="5256635" cy="4491842"/>
          </a:xfrm>
        </p:spPr>
        <p:txBody>
          <a:bodyPr>
            <a:normAutofit fontScale="92500"/>
          </a:bodyPr>
          <a:lstStyle/>
          <a:p>
            <a:pPr marL="0" indent="0" algn="just">
              <a:buNone/>
            </a:pPr>
            <a:r>
              <a:rPr lang="en-US" b="1" dirty="0"/>
              <a:t>VERY NEGATIVE EXECUTION FB (IP&lt;30/100)</a:t>
            </a:r>
          </a:p>
          <a:p>
            <a:pPr marL="0" indent="0" algn="just">
              <a:buNone/>
            </a:pPr>
            <a:endParaRPr lang="en-US" b="1" dirty="0"/>
          </a:p>
          <a:p>
            <a:pPr algn="just"/>
            <a:r>
              <a:rPr lang="en-US" i="0" dirty="0"/>
              <a:t>In case of detection of a very negative execution fb or in case of criticality signaled, VEMAD analyzes the answers and can ask for further information and/or request the compilation of other feedbacks to understand if it is a widespread behavior of the supplier;</a:t>
            </a:r>
          </a:p>
          <a:p>
            <a:pPr marL="0" indent="0" algn="just">
              <a:buNone/>
            </a:pPr>
            <a:r>
              <a:rPr lang="en-US" i="0" dirty="0"/>
              <a:t>It is recommended to indicate as much information as possible in the notes field to make the analysis easier.</a:t>
            </a:r>
            <a:endParaRPr lang="it-IT" i="0" dirty="0"/>
          </a:p>
        </p:txBody>
      </p:sp>
      <p:sp>
        <p:nvSpPr>
          <p:cNvPr id="4" name="Segnaposto contenuto 3">
            <a:extLst>
              <a:ext uri="{FF2B5EF4-FFF2-40B4-BE49-F238E27FC236}">
                <a16:creationId xmlns:a16="http://schemas.microsoft.com/office/drawing/2014/main" id="{83E649AC-ECFF-8F04-FF1C-8FC8C6C721B4}"/>
              </a:ext>
            </a:extLst>
          </p:cNvPr>
          <p:cNvSpPr>
            <a:spLocks noGrp="1"/>
          </p:cNvSpPr>
          <p:nvPr>
            <p:ph sz="quarter" idx="12"/>
          </p:nvPr>
        </p:nvSpPr>
        <p:spPr>
          <a:xfrm>
            <a:off x="6228080" y="1426519"/>
            <a:ext cx="5476240" cy="4493636"/>
          </a:xfrm>
        </p:spPr>
        <p:txBody>
          <a:bodyPr/>
          <a:lstStyle/>
          <a:p>
            <a:pPr marL="0" indent="0" algn="ctr">
              <a:buNone/>
            </a:pPr>
            <a:r>
              <a:rPr lang="en-US" b="1" dirty="0"/>
              <a:t>RECURRING NEGATIVE EXECUTION FB</a:t>
            </a:r>
          </a:p>
          <a:p>
            <a:pPr marL="0" indent="0" algn="ctr">
              <a:buNone/>
            </a:pPr>
            <a:endParaRPr lang="en-US" b="1" dirty="0"/>
          </a:p>
          <a:p>
            <a:pPr algn="just"/>
            <a:r>
              <a:rPr lang="en-US" sz="2200" i="0" dirty="0"/>
              <a:t>In case of detection of 3&lt; fb of very negative execution on the same supplier, VEMAD analyzes the answers and can ask for further information and/or meetings with the contract holder/s, with whom to evaluate the need to open an evidence.</a:t>
            </a:r>
            <a:endParaRPr lang="it-IT" sz="2200" i="0" dirty="0"/>
          </a:p>
        </p:txBody>
      </p:sp>
      <p:sp>
        <p:nvSpPr>
          <p:cNvPr id="5" name="Segnaposto numero diapositiva 4">
            <a:extLst>
              <a:ext uri="{FF2B5EF4-FFF2-40B4-BE49-F238E27FC236}">
                <a16:creationId xmlns:a16="http://schemas.microsoft.com/office/drawing/2014/main" id="{E6BC8EFD-9A58-6C11-056B-E32992E4C526}"/>
              </a:ext>
            </a:extLst>
          </p:cNvPr>
          <p:cNvSpPr>
            <a:spLocks noGrp="1"/>
          </p:cNvSpPr>
          <p:nvPr>
            <p:ph type="sldNum" sz="quarter" idx="13"/>
          </p:nvPr>
        </p:nvSpPr>
        <p:spPr/>
        <p:txBody>
          <a:bodyPr/>
          <a:lstStyle/>
          <a:p>
            <a:fld id="{707872E8-939B-41AC-B617-4CE710FB602C}" type="slidenum">
              <a:rPr lang="it-IT" smtClean="0"/>
              <a:pPr/>
              <a:t>12</a:t>
            </a:fld>
            <a:endParaRPr lang="it-IT"/>
          </a:p>
        </p:txBody>
      </p:sp>
    </p:spTree>
    <p:extLst>
      <p:ext uri="{BB962C8B-B14F-4D97-AF65-F5344CB8AC3E}">
        <p14:creationId xmlns:p14="http://schemas.microsoft.com/office/powerpoint/2010/main" val="253366623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DA5B51-18D3-2E0C-8564-29325055EADF}"/>
              </a:ext>
            </a:extLst>
          </p:cNvPr>
          <p:cNvSpPr>
            <a:spLocks noGrp="1"/>
          </p:cNvSpPr>
          <p:nvPr>
            <p:ph type="title"/>
          </p:nvPr>
        </p:nvSpPr>
        <p:spPr>
          <a:xfrm>
            <a:off x="640800" y="60258"/>
            <a:ext cx="10731600" cy="777600"/>
          </a:xfrm>
        </p:spPr>
        <p:txBody>
          <a:bodyPr/>
          <a:lstStyle/>
          <a:p>
            <a:r>
              <a:rPr lang="en-US" dirty="0"/>
              <a:t>WHAT HAPPENS IN THE EVENT OF REPORTING CRITICAL ISSUES DURING THE EXECUTION OF THE CONTRACT?</a:t>
            </a:r>
            <a:endParaRPr lang="it-IT" dirty="0"/>
          </a:p>
        </p:txBody>
      </p:sp>
      <p:sp>
        <p:nvSpPr>
          <p:cNvPr id="5" name="Segnaposto numero diapositiva 4">
            <a:extLst>
              <a:ext uri="{FF2B5EF4-FFF2-40B4-BE49-F238E27FC236}">
                <a16:creationId xmlns:a16="http://schemas.microsoft.com/office/drawing/2014/main" id="{550992B4-FA44-46B2-4B71-342863CDBB59}"/>
              </a:ext>
            </a:extLst>
          </p:cNvPr>
          <p:cNvSpPr>
            <a:spLocks noGrp="1"/>
          </p:cNvSpPr>
          <p:nvPr>
            <p:ph type="sldNum" sz="quarter" idx="13"/>
          </p:nvPr>
        </p:nvSpPr>
        <p:spPr/>
        <p:txBody>
          <a:bodyPr/>
          <a:lstStyle/>
          <a:p>
            <a:fld id="{707872E8-939B-41AC-B617-4CE710FB602C}" type="slidenum">
              <a:rPr lang="it-IT" smtClean="0"/>
              <a:pPr/>
              <a:t>13</a:t>
            </a:fld>
            <a:endParaRPr lang="it-IT"/>
          </a:p>
        </p:txBody>
      </p:sp>
      <p:sp>
        <p:nvSpPr>
          <p:cNvPr id="3" name="CasellaDiTesto 2">
            <a:extLst>
              <a:ext uri="{FF2B5EF4-FFF2-40B4-BE49-F238E27FC236}">
                <a16:creationId xmlns:a16="http://schemas.microsoft.com/office/drawing/2014/main" id="{C8D3C32C-D27C-1C06-736B-4C769554E698}"/>
              </a:ext>
            </a:extLst>
          </p:cNvPr>
          <p:cNvSpPr txBox="1"/>
          <p:nvPr/>
        </p:nvSpPr>
        <p:spPr>
          <a:xfrm>
            <a:off x="616226" y="1329864"/>
            <a:ext cx="4931134" cy="4708981"/>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dirty="0"/>
              <a:t>If a criticality is detected, it must be reported when compiling the execution feedback.</a:t>
            </a:r>
          </a:p>
          <a:p>
            <a:pPr marL="342900" indent="-342900" algn="just">
              <a:buFont typeface="Wingdings" panose="05000000000000000000" pitchFamily="2" charset="2"/>
              <a:buChar char="Ø"/>
            </a:pPr>
            <a:r>
              <a:rPr lang="en-US" sz="2000" dirty="0"/>
              <a:t>Any CRITICALITIES reported have </a:t>
            </a:r>
            <a:r>
              <a:rPr lang="en-US" sz="2000" u="sng" dirty="0"/>
              <a:t>no impact on the score</a:t>
            </a:r>
            <a:r>
              <a:rPr lang="en-US" sz="2000" dirty="0"/>
              <a:t>. </a:t>
            </a:r>
          </a:p>
          <a:p>
            <a:pPr marL="342900" indent="-342900" algn="just">
              <a:buFont typeface="Wingdings" panose="05000000000000000000" pitchFamily="2" charset="2"/>
              <a:buChar char="Ø"/>
            </a:pPr>
            <a:r>
              <a:rPr lang="en-US" sz="2000" dirty="0"/>
              <a:t>The types of CRITICALITIES reported are </a:t>
            </a:r>
            <a:r>
              <a:rPr lang="en-US" sz="2000" u="sng" dirty="0"/>
              <a:t>exemplary and not exhaustive.</a:t>
            </a:r>
            <a:r>
              <a:rPr lang="en-US" sz="2000" dirty="0"/>
              <a:t> </a:t>
            </a:r>
          </a:p>
          <a:p>
            <a:pPr algn="just"/>
            <a:r>
              <a:rPr lang="en-US" sz="2000" dirty="0"/>
              <a:t>Regarding the reporting of feedback from serious breaches, please refer to the Procedure "Assessment of performance of suppliers and Vendor Rating" - pro pr 011 </a:t>
            </a:r>
            <a:r>
              <a:rPr lang="en-US" sz="2000" dirty="0" err="1"/>
              <a:t>eni</a:t>
            </a:r>
            <a:r>
              <a:rPr lang="en-US" sz="2000" dirty="0"/>
              <a:t> spa r03.</a:t>
            </a:r>
          </a:p>
          <a:p>
            <a:pPr algn="just"/>
            <a:r>
              <a:rPr lang="en-US" sz="2000" dirty="0"/>
              <a:t>The Vendor Development team monitors the critical issues reported on a monthly basis and initiates the necessary actions.</a:t>
            </a:r>
            <a:endParaRPr lang="it-IT" sz="2000" dirty="0"/>
          </a:p>
        </p:txBody>
      </p:sp>
      <p:pic>
        <p:nvPicPr>
          <p:cNvPr id="4" name="Immagine 3">
            <a:extLst>
              <a:ext uri="{FF2B5EF4-FFF2-40B4-BE49-F238E27FC236}">
                <a16:creationId xmlns:a16="http://schemas.microsoft.com/office/drawing/2014/main" id="{66CBBB58-D0F0-E2BF-4EE6-0E61B574C106}"/>
              </a:ext>
            </a:extLst>
          </p:cNvPr>
          <p:cNvPicPr>
            <a:picLocks noChangeAspect="1"/>
          </p:cNvPicPr>
          <p:nvPr/>
        </p:nvPicPr>
        <p:blipFill>
          <a:blip r:embed="rId2"/>
          <a:stretch>
            <a:fillRect/>
          </a:stretch>
        </p:blipFill>
        <p:spPr>
          <a:xfrm>
            <a:off x="7545354" y="1785191"/>
            <a:ext cx="2458005" cy="2677656"/>
          </a:xfrm>
          <a:prstGeom prst="rect">
            <a:avLst/>
          </a:prstGeom>
        </p:spPr>
      </p:pic>
    </p:spTree>
    <p:extLst>
      <p:ext uri="{BB962C8B-B14F-4D97-AF65-F5344CB8AC3E}">
        <p14:creationId xmlns:p14="http://schemas.microsoft.com/office/powerpoint/2010/main" val="351803652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DDD0765E-BA79-4230-88E6-E6B359F4CD98}"/>
              </a:ext>
            </a:extLst>
          </p:cNvPr>
          <p:cNvSpPr/>
          <p:nvPr/>
        </p:nvSpPr>
        <p:spPr>
          <a:xfrm>
            <a:off x="4396615" y="1185919"/>
            <a:ext cx="6625652" cy="3420166"/>
          </a:xfrm>
          <a:prstGeom prst="roundRect">
            <a:avLst>
              <a:gd name="adj" fmla="val 3957"/>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14</a:t>
            </a:fld>
            <a:endParaRPr lang="it-IT"/>
          </a:p>
        </p:txBody>
      </p:sp>
      <p:sp>
        <p:nvSpPr>
          <p:cNvPr id="6" name="Segnaposto contenuto 2">
            <a:extLst>
              <a:ext uri="{FF2B5EF4-FFF2-40B4-BE49-F238E27FC236}">
                <a16:creationId xmlns:a16="http://schemas.microsoft.com/office/drawing/2014/main" id="{D821323A-B253-4E4A-ADE4-3CA9D8077589}"/>
              </a:ext>
            </a:extLst>
          </p:cNvPr>
          <p:cNvSpPr txBox="1">
            <a:spLocks/>
          </p:cNvSpPr>
          <p:nvPr/>
        </p:nvSpPr>
        <p:spPr>
          <a:xfrm>
            <a:off x="344452" y="1865023"/>
            <a:ext cx="3983939" cy="2046357"/>
          </a:xfrm>
          <a:prstGeom prst="rect">
            <a:avLst/>
          </a:prstGeom>
        </p:spPr>
        <p:txBody>
          <a:bodyPr>
            <a:no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i="0" dirty="0">
                <a:latin typeface="EniTabReg" panose="02000506030000020004" pitchFamily="50" charset="0"/>
              </a:rPr>
              <a:t>For a specific CONTRACT it is possible to register feedback on a voluntary basis, if VMS has not generated the request for completion by e-mail (not mandatory feedback)</a:t>
            </a:r>
            <a:endParaRPr lang="it-IT" sz="2000" b="1" i="0" dirty="0">
              <a:latin typeface="EniTabReg" panose="02000506030000020004" pitchFamily="50" charset="0"/>
            </a:endParaRPr>
          </a:p>
        </p:txBody>
      </p:sp>
      <p:sp>
        <p:nvSpPr>
          <p:cNvPr id="9" name="Segnaposto contenuto 2">
            <a:extLst>
              <a:ext uri="{FF2B5EF4-FFF2-40B4-BE49-F238E27FC236}">
                <a16:creationId xmlns:a16="http://schemas.microsoft.com/office/drawing/2014/main" id="{3D8CA054-93F5-4578-8F8D-7DFEBE0A9A10}"/>
              </a:ext>
            </a:extLst>
          </p:cNvPr>
          <p:cNvSpPr txBox="1">
            <a:spLocks/>
          </p:cNvSpPr>
          <p:nvPr/>
        </p:nvSpPr>
        <p:spPr bwMode="auto">
          <a:xfrm>
            <a:off x="3174730" y="5371752"/>
            <a:ext cx="8670259" cy="1015663"/>
          </a:xfrm>
          <a:prstGeom prst="rect">
            <a:avLst/>
          </a:prstGeom>
        </p:spPr>
        <p:txBody>
          <a:bodyPr wrap="square">
            <a:spAutoFit/>
          </a:bodyPr>
          <a:lstStyle>
            <a:defPPr>
              <a:defRPr lang="it-IT"/>
            </a:defPPr>
            <a:lvl1pPr marL="342900" indent="-342900" algn="just">
              <a:buClr>
                <a:srgbClr val="CA0538"/>
              </a:buClr>
              <a:buFont typeface="+mj-lt"/>
              <a:buAutoNum type="arabicPeriod"/>
            </a:lvl1pPr>
          </a:lstStyle>
          <a:p>
            <a:pPr>
              <a:buFont typeface="+mj-lt"/>
              <a:buAutoNum type="arabicPeriod" startAt="3"/>
            </a:pPr>
            <a:r>
              <a:rPr lang="en-US" sz="2000" dirty="0">
                <a:latin typeface="EniTabReg" panose="02000506030000020004" pitchFamily="50" charset="0"/>
              </a:rPr>
              <a:t>VMS confirms the creation of the request by providing an identification number: this number represents the feedback number</a:t>
            </a:r>
          </a:p>
          <a:p>
            <a:pPr>
              <a:buFont typeface="+mj-lt"/>
              <a:buAutoNum type="arabicPeriod" startAt="3"/>
            </a:pPr>
            <a:r>
              <a:rPr lang="en-US" sz="2000" dirty="0">
                <a:latin typeface="EniTabReg" panose="02000506030000020004" pitchFamily="50" charset="0"/>
              </a:rPr>
              <a:t>VMS sends the email containing the link to open the Questionnaire</a:t>
            </a:r>
            <a:endParaRPr lang="it-IT" sz="2000" dirty="0">
              <a:latin typeface="EniTabReg" panose="02000506030000020004" pitchFamily="50" charset="0"/>
            </a:endParaRPr>
          </a:p>
        </p:txBody>
      </p:sp>
      <p:pic>
        <p:nvPicPr>
          <p:cNvPr id="11" name="Immagine 10">
            <a:extLst>
              <a:ext uri="{FF2B5EF4-FFF2-40B4-BE49-F238E27FC236}">
                <a16:creationId xmlns:a16="http://schemas.microsoft.com/office/drawing/2014/main" id="{5169EDEC-AA19-412C-A419-E83FFE52F6A9}"/>
              </a:ext>
            </a:extLst>
          </p:cNvPr>
          <p:cNvPicPr>
            <a:picLocks noChangeAspect="1"/>
          </p:cNvPicPr>
          <p:nvPr/>
        </p:nvPicPr>
        <p:blipFill rotWithShape="1">
          <a:blip r:embed="rId2"/>
          <a:srcRect t="16277" b="6850"/>
          <a:stretch/>
        </p:blipFill>
        <p:spPr>
          <a:xfrm>
            <a:off x="4532446" y="1641223"/>
            <a:ext cx="6353991" cy="2746169"/>
          </a:xfrm>
          <a:prstGeom prst="rect">
            <a:avLst/>
          </a:prstGeom>
        </p:spPr>
      </p:pic>
      <p:grpSp>
        <p:nvGrpSpPr>
          <p:cNvPr id="5" name="Gruppo 4">
            <a:extLst>
              <a:ext uri="{FF2B5EF4-FFF2-40B4-BE49-F238E27FC236}">
                <a16:creationId xmlns:a16="http://schemas.microsoft.com/office/drawing/2014/main" id="{E9999A3F-6B60-4647-9481-541481455FEC}"/>
              </a:ext>
            </a:extLst>
          </p:cNvPr>
          <p:cNvGrpSpPr/>
          <p:nvPr/>
        </p:nvGrpSpPr>
        <p:grpSpPr>
          <a:xfrm>
            <a:off x="5982028" y="852170"/>
            <a:ext cx="3187261" cy="667500"/>
            <a:chOff x="5812415" y="875196"/>
            <a:chExt cx="2589634" cy="646331"/>
          </a:xfrm>
        </p:grpSpPr>
        <p:sp>
          <p:nvSpPr>
            <p:cNvPr id="16" name="Rettangolo 15">
              <a:extLst>
                <a:ext uri="{FF2B5EF4-FFF2-40B4-BE49-F238E27FC236}">
                  <a16:creationId xmlns:a16="http://schemas.microsoft.com/office/drawing/2014/main" id="{7646A06B-4548-46F8-9851-54889A227684}"/>
                </a:ext>
              </a:extLst>
            </p:cNvPr>
            <p:cNvSpPr/>
            <p:nvPr/>
          </p:nvSpPr>
          <p:spPr>
            <a:xfrm>
              <a:off x="6048998" y="1058538"/>
              <a:ext cx="2199034" cy="1965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7" name="CasellaDiTesto 16">
              <a:extLst>
                <a:ext uri="{FF2B5EF4-FFF2-40B4-BE49-F238E27FC236}">
                  <a16:creationId xmlns:a16="http://schemas.microsoft.com/office/drawing/2014/main" id="{7A718D5A-4834-41C7-9E94-C5DCF9F3111A}"/>
                </a:ext>
              </a:extLst>
            </p:cNvPr>
            <p:cNvSpPr txBox="1"/>
            <p:nvPr/>
          </p:nvSpPr>
          <p:spPr>
            <a:xfrm>
              <a:off x="5812415" y="875196"/>
              <a:ext cx="2589634" cy="646331"/>
            </a:xfrm>
            <a:prstGeom prst="rect">
              <a:avLst/>
            </a:prstGeom>
            <a:noFill/>
          </p:spPr>
          <p:txBody>
            <a:bodyPr wrap="square" rtlCol="0">
              <a:spAutoFit/>
            </a:bodyPr>
            <a:lstStyle/>
            <a:p>
              <a:pPr algn="ctr"/>
              <a:r>
                <a:rPr lang="it-IT" b="1" dirty="0">
                  <a:latin typeface="EniTabReg" panose="02000506030000020004" pitchFamily="50" charset="0"/>
                </a:rPr>
                <a:t>Create the </a:t>
              </a:r>
              <a:r>
                <a:rPr lang="it-IT" b="1" dirty="0" err="1">
                  <a:latin typeface="EniTabReg" panose="02000506030000020004" pitchFamily="50" charset="0"/>
                </a:rPr>
                <a:t>Request</a:t>
              </a:r>
              <a:r>
                <a:rPr lang="it-IT" b="1" dirty="0">
                  <a:latin typeface="EniTabReg" panose="02000506030000020004" pitchFamily="50" charset="0"/>
                </a:rPr>
                <a:t> of fb </a:t>
              </a:r>
              <a:r>
                <a:rPr lang="it-IT" b="1" dirty="0" err="1">
                  <a:latin typeface="EniTabReg" panose="02000506030000020004" pitchFamily="50" charset="0"/>
                </a:rPr>
                <a:t>form</a:t>
              </a:r>
              <a:endParaRPr lang="it-IT" b="1" dirty="0">
                <a:latin typeface="EniTabReg" panose="02000506030000020004" pitchFamily="50" charset="0"/>
              </a:endParaRPr>
            </a:p>
            <a:p>
              <a:pPr algn="ctr"/>
              <a:endParaRPr lang="it-IT" b="1" dirty="0">
                <a:latin typeface="EniTabReg" panose="02000506030000020004" pitchFamily="50" charset="0"/>
              </a:endParaRPr>
            </a:p>
          </p:txBody>
        </p:sp>
      </p:grpSp>
      <p:sp>
        <p:nvSpPr>
          <p:cNvPr id="14" name="Rettangolo 13">
            <a:extLst>
              <a:ext uri="{FF2B5EF4-FFF2-40B4-BE49-F238E27FC236}">
                <a16:creationId xmlns:a16="http://schemas.microsoft.com/office/drawing/2014/main" id="{B13C5BF0-6D80-49DC-9F12-6D0949CB94B3}"/>
              </a:ext>
            </a:extLst>
          </p:cNvPr>
          <p:cNvSpPr/>
          <p:nvPr/>
        </p:nvSpPr>
        <p:spPr>
          <a:xfrm>
            <a:off x="3174730" y="4750487"/>
            <a:ext cx="8568091" cy="707886"/>
          </a:xfrm>
          <a:prstGeom prst="rect">
            <a:avLst/>
          </a:prstGeom>
        </p:spPr>
        <p:txBody>
          <a:bodyPr wrap="square">
            <a:spAutoFit/>
          </a:bodyPr>
          <a:lstStyle/>
          <a:p>
            <a:pPr marL="342900" indent="-342900" algn="just">
              <a:buClr>
                <a:srgbClr val="CA0538"/>
              </a:buClr>
              <a:buFont typeface="+mj-lt"/>
              <a:buAutoNum type="arabicPeriod"/>
            </a:pPr>
            <a:r>
              <a:rPr lang="en-US" sz="2000" dirty="0">
                <a:latin typeface="EniTabReg" panose="02000506030000020004" pitchFamily="50" charset="0"/>
              </a:rPr>
              <a:t>Select the row of the contract of interest within the List of contracts</a:t>
            </a:r>
          </a:p>
          <a:p>
            <a:pPr marL="342900" indent="-342900" algn="just">
              <a:buClr>
                <a:srgbClr val="CA0538"/>
              </a:buClr>
              <a:buFont typeface="+mj-lt"/>
              <a:buAutoNum type="arabicPeriod"/>
            </a:pPr>
            <a:r>
              <a:rPr lang="en-US" sz="2000" dirty="0">
                <a:latin typeface="EniTabReg" panose="02000506030000020004" pitchFamily="50" charset="0"/>
              </a:rPr>
              <a:t>Click on “</a:t>
            </a:r>
            <a:r>
              <a:rPr lang="en-US" sz="2000" dirty="0" err="1">
                <a:latin typeface="EniTabReg" panose="02000506030000020004" pitchFamily="50" charset="0"/>
              </a:rPr>
              <a:t>Crea</a:t>
            </a:r>
            <a:r>
              <a:rPr lang="en-US" sz="2000" dirty="0">
                <a:latin typeface="EniTabReg" panose="02000506030000020004" pitchFamily="50" charset="0"/>
              </a:rPr>
              <a:t> Rich. </a:t>
            </a:r>
            <a:r>
              <a:rPr lang="en-US" sz="2000" dirty="0" err="1">
                <a:latin typeface="EniTabReg" panose="02000506030000020004" pitchFamily="50" charset="0"/>
              </a:rPr>
              <a:t>Valutazione</a:t>
            </a:r>
            <a:r>
              <a:rPr lang="en-US" sz="2000" dirty="0">
                <a:latin typeface="EniTabReg" panose="02000506030000020004" pitchFamily="50" charset="0"/>
              </a:rPr>
              <a:t>”</a:t>
            </a:r>
            <a:endParaRPr lang="it-IT" sz="2000" b="1" dirty="0">
              <a:latin typeface="EniTabReg" panose="02000506030000020004" pitchFamily="50" charset="0"/>
            </a:endParaRPr>
          </a:p>
        </p:txBody>
      </p:sp>
      <p:cxnSp>
        <p:nvCxnSpPr>
          <p:cNvPr id="15" name="Connettore 2 14">
            <a:extLst>
              <a:ext uri="{FF2B5EF4-FFF2-40B4-BE49-F238E27FC236}">
                <a16:creationId xmlns:a16="http://schemas.microsoft.com/office/drawing/2014/main" id="{3E897736-6255-43ED-8FCC-616BC2B61325}"/>
              </a:ext>
            </a:extLst>
          </p:cNvPr>
          <p:cNvCxnSpPr>
            <a:cxnSpLocks/>
          </p:cNvCxnSpPr>
          <p:nvPr/>
        </p:nvCxnSpPr>
        <p:spPr>
          <a:xfrm>
            <a:off x="5403054" y="4035676"/>
            <a:ext cx="0" cy="822981"/>
          </a:xfrm>
          <a:prstGeom prst="straightConnector1">
            <a:avLst/>
          </a:prstGeom>
          <a:ln>
            <a:headEnd type="oval"/>
            <a:tailEnd type="triangle"/>
          </a:ln>
        </p:spPr>
        <p:style>
          <a:lnRef idx="1">
            <a:schemeClr val="accent2"/>
          </a:lnRef>
          <a:fillRef idx="0">
            <a:schemeClr val="accent2"/>
          </a:fillRef>
          <a:effectRef idx="0">
            <a:schemeClr val="accent2"/>
          </a:effectRef>
          <a:fontRef idx="minor">
            <a:schemeClr val="tx1"/>
          </a:fontRef>
        </p:style>
      </p:cxnSp>
      <p:sp>
        <p:nvSpPr>
          <p:cNvPr id="8" name="Titolo 2">
            <a:extLst>
              <a:ext uri="{FF2B5EF4-FFF2-40B4-BE49-F238E27FC236}">
                <a16:creationId xmlns:a16="http://schemas.microsoft.com/office/drawing/2014/main" id="{178A691C-9005-325C-AF06-CDCEA608CE38}"/>
              </a:ext>
            </a:extLst>
          </p:cNvPr>
          <p:cNvSpPr txBox="1">
            <a:spLocks/>
          </p:cNvSpPr>
          <p:nvPr/>
        </p:nvSpPr>
        <p:spPr>
          <a:xfrm>
            <a:off x="616226" y="178904"/>
            <a:ext cx="10731605" cy="778099"/>
          </a:xfrm>
          <a:prstGeom prst="rect">
            <a:avLst/>
          </a:prstGeom>
        </p:spPr>
        <p:txBody>
          <a:bodyPr vert="horz" lIns="91440" tIns="45720" rIns="9144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en-US" dirty="0">
                <a:latin typeface="EniTabReg" panose="02000506030000020004" pitchFamily="50" charset="0"/>
              </a:rPr>
              <a:t>HOW TO CREATE AN OPTIONAL PERFORMANCE FEEDBACK</a:t>
            </a:r>
            <a:endParaRPr lang="it-IT" dirty="0">
              <a:latin typeface="EniTabReg" panose="02000506030000020004" pitchFamily="50" charset="0"/>
            </a:endParaRPr>
          </a:p>
        </p:txBody>
      </p:sp>
      <p:sp>
        <p:nvSpPr>
          <p:cNvPr id="13" name="Rettangolo 12">
            <a:extLst>
              <a:ext uri="{FF2B5EF4-FFF2-40B4-BE49-F238E27FC236}">
                <a16:creationId xmlns:a16="http://schemas.microsoft.com/office/drawing/2014/main" id="{1DE3A4F3-0C14-D8D1-941F-691097776A98}"/>
              </a:ext>
            </a:extLst>
          </p:cNvPr>
          <p:cNvSpPr/>
          <p:nvPr/>
        </p:nvSpPr>
        <p:spPr>
          <a:xfrm>
            <a:off x="9132277" y="238568"/>
            <a:ext cx="2926080" cy="5277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Operating </a:t>
            </a:r>
            <a:r>
              <a:rPr lang="it-IT" b="1" dirty="0" err="1">
                <a:solidFill>
                  <a:schemeClr val="tx1"/>
                </a:solidFill>
              </a:rPr>
              <a:t>Instructions</a:t>
            </a:r>
            <a:endParaRPr lang="it-IT" b="1" dirty="0">
              <a:solidFill>
                <a:schemeClr val="tx1"/>
              </a:solidFill>
            </a:endParaRPr>
          </a:p>
        </p:txBody>
      </p:sp>
    </p:spTree>
    <p:extLst>
      <p:ext uri="{BB962C8B-B14F-4D97-AF65-F5344CB8AC3E}">
        <p14:creationId xmlns:p14="http://schemas.microsoft.com/office/powerpoint/2010/main" val="237206180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a:extLst>
              <a:ext uri="{FF2B5EF4-FFF2-40B4-BE49-F238E27FC236}">
                <a16:creationId xmlns:a16="http://schemas.microsoft.com/office/drawing/2014/main" id="{89A9C072-CD1B-4DA0-9065-A4AC92C451EF}"/>
              </a:ext>
            </a:extLst>
          </p:cNvPr>
          <p:cNvSpPr txBox="1">
            <a:spLocks/>
          </p:cNvSpPr>
          <p:nvPr/>
        </p:nvSpPr>
        <p:spPr>
          <a:xfrm>
            <a:off x="4805432" y="5302534"/>
            <a:ext cx="6727178" cy="961220"/>
          </a:xfrm>
          <a:prstGeom prst="rect">
            <a:avLst/>
          </a:prstGeom>
        </p:spPr>
        <p:txBody>
          <a:bodyPr>
            <a:no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rgbClr val="CA0538"/>
              </a:buClr>
              <a:buNone/>
            </a:pPr>
            <a:r>
              <a:rPr lang="en-US" sz="2000" i="0" dirty="0">
                <a:latin typeface="EniTabReg" panose="02000506030000020004" pitchFamily="50" charset="0"/>
              </a:rPr>
              <a:t>The command allows you to manually enter a Contract in VMS in addition to the list of contracts received from the SIA and GPS systems</a:t>
            </a:r>
            <a:endParaRPr lang="it-IT" sz="2000" b="1" i="0" dirty="0">
              <a:latin typeface="EniTabReg" panose="02000506030000020004" pitchFamily="50" charset="0"/>
            </a:endParaRPr>
          </a:p>
        </p:txBody>
      </p:sp>
      <p:sp>
        <p:nvSpPr>
          <p:cNvPr id="19" name="Rettangolo con angoli arrotondati 18">
            <a:extLst>
              <a:ext uri="{FF2B5EF4-FFF2-40B4-BE49-F238E27FC236}">
                <a16:creationId xmlns:a16="http://schemas.microsoft.com/office/drawing/2014/main" id="{7689CB7D-80A9-49AE-8441-264ACC08DCB7}"/>
              </a:ext>
            </a:extLst>
          </p:cNvPr>
          <p:cNvSpPr/>
          <p:nvPr/>
        </p:nvSpPr>
        <p:spPr>
          <a:xfrm>
            <a:off x="4822893" y="1667064"/>
            <a:ext cx="6625652" cy="3420166"/>
          </a:xfrm>
          <a:prstGeom prst="roundRect">
            <a:avLst>
              <a:gd name="adj" fmla="val 3957"/>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Titolo 2"/>
          <p:cNvSpPr>
            <a:spLocks noGrp="1"/>
          </p:cNvSpPr>
          <p:nvPr>
            <p:ph type="title"/>
          </p:nvPr>
        </p:nvSpPr>
        <p:spPr/>
        <p:txBody>
          <a:bodyPr/>
          <a:lstStyle/>
          <a:p>
            <a:r>
              <a:rPr lang="en-US" dirty="0">
                <a:latin typeface="EniTabReg" panose="02000506030000020004" pitchFamily="50" charset="0"/>
              </a:rPr>
              <a:t>… AND IF THE CONTRACT IS ABSENT IN VMS?</a:t>
            </a:r>
            <a:endParaRPr lang="it-IT" dirty="0">
              <a:latin typeface="EniTabReg" panose="02000506030000020004" pitchFamily="50" charset="0"/>
            </a:endParaRP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15</a:t>
            </a:fld>
            <a:endParaRPr lang="it-IT"/>
          </a:p>
        </p:txBody>
      </p:sp>
      <p:pic>
        <p:nvPicPr>
          <p:cNvPr id="6" name="Immagine 5">
            <a:extLst>
              <a:ext uri="{FF2B5EF4-FFF2-40B4-BE49-F238E27FC236}">
                <a16:creationId xmlns:a16="http://schemas.microsoft.com/office/drawing/2014/main" id="{101251E0-5C74-4D33-B2CF-D68423267BD0}"/>
              </a:ext>
            </a:extLst>
          </p:cNvPr>
          <p:cNvPicPr>
            <a:picLocks noChangeAspect="1"/>
          </p:cNvPicPr>
          <p:nvPr/>
        </p:nvPicPr>
        <p:blipFill rotWithShape="1">
          <a:blip r:embed="rId2"/>
          <a:srcRect t="28265" r="1923" b="7437"/>
          <a:stretch/>
        </p:blipFill>
        <p:spPr>
          <a:xfrm>
            <a:off x="4880058" y="2076666"/>
            <a:ext cx="6511322" cy="2479579"/>
          </a:xfrm>
          <a:prstGeom prst="rect">
            <a:avLst/>
          </a:prstGeom>
        </p:spPr>
      </p:pic>
      <p:pic>
        <p:nvPicPr>
          <p:cNvPr id="10" name="Immagine 9" descr="Immagine che contiene testo, lavagnabianca&#10;&#10;Descrizione generata automaticamente">
            <a:extLst>
              <a:ext uri="{FF2B5EF4-FFF2-40B4-BE49-F238E27FC236}">
                <a16:creationId xmlns:a16="http://schemas.microsoft.com/office/drawing/2014/main" id="{39D4AFC4-CD6E-4901-8DA7-C7F14D20EF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375" b="23512"/>
          <a:stretch/>
        </p:blipFill>
        <p:spPr>
          <a:xfrm>
            <a:off x="127370" y="1426738"/>
            <a:ext cx="3831774" cy="1403580"/>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DFF9F868-FAE6-4202-A3AC-FFD575B97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56" y="2881795"/>
            <a:ext cx="3654288" cy="2436192"/>
          </a:xfrm>
          <a:prstGeom prst="rect">
            <a:avLst/>
          </a:prstGeom>
        </p:spPr>
      </p:pic>
      <p:sp>
        <p:nvSpPr>
          <p:cNvPr id="13" name="Rettangolo arrotondato 11">
            <a:extLst>
              <a:ext uri="{FF2B5EF4-FFF2-40B4-BE49-F238E27FC236}">
                <a16:creationId xmlns:a16="http://schemas.microsoft.com/office/drawing/2014/main" id="{2B6BF489-091D-4FC1-B818-290AB1844697}"/>
              </a:ext>
            </a:extLst>
          </p:cNvPr>
          <p:cNvSpPr/>
          <p:nvPr/>
        </p:nvSpPr>
        <p:spPr bwMode="auto">
          <a:xfrm>
            <a:off x="6691015" y="3559840"/>
            <a:ext cx="504056" cy="216024"/>
          </a:xfrm>
          <a:prstGeom prst="roundRect">
            <a:avLst/>
          </a:prstGeom>
          <a:noFill/>
          <a:ln w="25400" cap="flat" cmpd="sng" algn="ctr">
            <a:solidFill>
              <a:srgbClr val="CA0538"/>
            </a:solidFill>
            <a:prstDash val="solid"/>
            <a:round/>
            <a:headEnd type="triangle" w="lg" len="lg"/>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base">
              <a:spcBef>
                <a:spcPct val="0"/>
              </a:spcBef>
              <a:spcAft>
                <a:spcPct val="0"/>
              </a:spcAft>
            </a:pPr>
            <a:endParaRPr lang="it-IT" sz="2000">
              <a:solidFill>
                <a:schemeClr val="tx2"/>
              </a:solidFill>
              <a:latin typeface="Verdana" pitchFamily="34" charset="0"/>
            </a:endParaRPr>
          </a:p>
        </p:txBody>
      </p:sp>
      <p:grpSp>
        <p:nvGrpSpPr>
          <p:cNvPr id="14" name="Gruppo 13">
            <a:extLst>
              <a:ext uri="{FF2B5EF4-FFF2-40B4-BE49-F238E27FC236}">
                <a16:creationId xmlns:a16="http://schemas.microsoft.com/office/drawing/2014/main" id="{A3D89372-02DC-462F-93DE-BD948DC87BB5}"/>
              </a:ext>
            </a:extLst>
          </p:cNvPr>
          <p:cNvGrpSpPr/>
          <p:nvPr/>
        </p:nvGrpSpPr>
        <p:grpSpPr>
          <a:xfrm>
            <a:off x="7171653" y="1379124"/>
            <a:ext cx="1928132" cy="369332"/>
            <a:chOff x="1872343" y="2287436"/>
            <a:chExt cx="1928132" cy="369332"/>
          </a:xfrm>
        </p:grpSpPr>
        <p:sp>
          <p:nvSpPr>
            <p:cNvPr id="15" name="Rettangolo 14">
              <a:extLst>
                <a:ext uri="{FF2B5EF4-FFF2-40B4-BE49-F238E27FC236}">
                  <a16:creationId xmlns:a16="http://schemas.microsoft.com/office/drawing/2014/main" id="{85BE7B69-B33C-4A0B-9218-DF7A5421E836}"/>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6" name="CasellaDiTesto 15">
              <a:extLst>
                <a:ext uri="{FF2B5EF4-FFF2-40B4-BE49-F238E27FC236}">
                  <a16:creationId xmlns:a16="http://schemas.microsoft.com/office/drawing/2014/main" id="{88A6B4C2-6B64-4F33-82A8-C61E5F4D5148}"/>
                </a:ext>
              </a:extLst>
            </p:cNvPr>
            <p:cNvSpPr txBox="1"/>
            <p:nvPr/>
          </p:nvSpPr>
          <p:spPr>
            <a:xfrm>
              <a:off x="1872343" y="2287436"/>
              <a:ext cx="1928132" cy="369332"/>
            </a:xfrm>
            <a:prstGeom prst="rect">
              <a:avLst/>
            </a:prstGeom>
            <a:noFill/>
          </p:spPr>
          <p:txBody>
            <a:bodyPr wrap="square" rtlCol="0">
              <a:spAutoFit/>
            </a:bodyPr>
            <a:lstStyle/>
            <a:p>
              <a:pPr algn="ctr"/>
              <a:r>
                <a:rPr lang="it-IT" b="1" dirty="0">
                  <a:latin typeface="EniTabReg" panose="02000506030000020004" pitchFamily="50" charset="0"/>
                </a:rPr>
                <a:t>Create </a:t>
              </a:r>
              <a:r>
                <a:rPr lang="it-IT" b="1" dirty="0" err="1">
                  <a:latin typeface="EniTabReg" panose="02000506030000020004" pitchFamily="50" charset="0"/>
                </a:rPr>
                <a:t>Contract</a:t>
              </a:r>
              <a:endParaRPr lang="it-IT" b="1" dirty="0">
                <a:latin typeface="EniTabReg" panose="02000506030000020004" pitchFamily="50" charset="0"/>
              </a:endParaRPr>
            </a:p>
          </p:txBody>
        </p:sp>
      </p:grpSp>
      <p:sp>
        <p:nvSpPr>
          <p:cNvPr id="17" name="Freccia a gallone 16">
            <a:extLst>
              <a:ext uri="{FF2B5EF4-FFF2-40B4-BE49-F238E27FC236}">
                <a16:creationId xmlns:a16="http://schemas.microsoft.com/office/drawing/2014/main" id="{B8054FE9-528D-4EBD-B776-215AAF9AFACF}"/>
              </a:ext>
            </a:extLst>
          </p:cNvPr>
          <p:cNvSpPr/>
          <p:nvPr/>
        </p:nvSpPr>
        <p:spPr>
          <a:xfrm>
            <a:off x="4209577" y="2953149"/>
            <a:ext cx="468513" cy="1084175"/>
          </a:xfrm>
          <a:prstGeom prst="chevron">
            <a:avLst/>
          </a:prstGeom>
          <a:ln>
            <a:solidFill>
              <a:srgbClr val="CA0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18" name="Connettore 2 17">
            <a:extLst>
              <a:ext uri="{FF2B5EF4-FFF2-40B4-BE49-F238E27FC236}">
                <a16:creationId xmlns:a16="http://schemas.microsoft.com/office/drawing/2014/main" id="{314CF190-79F0-4038-A695-8332867BD473}"/>
              </a:ext>
            </a:extLst>
          </p:cNvPr>
          <p:cNvCxnSpPr>
            <a:cxnSpLocks/>
          </p:cNvCxnSpPr>
          <p:nvPr/>
        </p:nvCxnSpPr>
        <p:spPr>
          <a:xfrm flipH="1">
            <a:off x="5392131" y="3762060"/>
            <a:ext cx="1298884" cy="1634450"/>
          </a:xfrm>
          <a:prstGeom prst="straightConnector1">
            <a:avLst/>
          </a:prstGeom>
          <a:ln>
            <a:headEnd type="ova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0078829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con angoli arrotondati 13">
            <a:extLst>
              <a:ext uri="{FF2B5EF4-FFF2-40B4-BE49-F238E27FC236}">
                <a16:creationId xmlns:a16="http://schemas.microsoft.com/office/drawing/2014/main" id="{8986FA60-8F2E-491E-99CE-29C6FF165B3D}"/>
              </a:ext>
            </a:extLst>
          </p:cNvPr>
          <p:cNvSpPr/>
          <p:nvPr/>
        </p:nvSpPr>
        <p:spPr>
          <a:xfrm>
            <a:off x="742816" y="1120180"/>
            <a:ext cx="6452463" cy="4576861"/>
          </a:xfrm>
          <a:prstGeom prst="roundRect">
            <a:avLst>
              <a:gd name="adj" fmla="val 3957"/>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Titolo 2"/>
          <p:cNvSpPr>
            <a:spLocks noGrp="1"/>
          </p:cNvSpPr>
          <p:nvPr>
            <p:ph type="title"/>
          </p:nvPr>
        </p:nvSpPr>
        <p:spPr/>
        <p:txBody>
          <a:bodyPr/>
          <a:lstStyle/>
          <a:p>
            <a:r>
              <a:rPr lang="en-US" dirty="0">
                <a:latin typeface="EniTabReg" panose="02000506030000020004" pitchFamily="50" charset="0"/>
              </a:rPr>
              <a:t>HOW TO ADD A CONTRACT IN VMS </a:t>
            </a: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16</a:t>
            </a:fld>
            <a:endParaRPr lang="it-IT"/>
          </a:p>
        </p:txBody>
      </p:sp>
      <p:pic>
        <p:nvPicPr>
          <p:cNvPr id="6" name="Immagine 5">
            <a:extLst>
              <a:ext uri="{FF2B5EF4-FFF2-40B4-BE49-F238E27FC236}">
                <a16:creationId xmlns:a16="http://schemas.microsoft.com/office/drawing/2014/main" id="{29D60EEE-510E-4246-AF0D-FD945A7EDB78}"/>
              </a:ext>
            </a:extLst>
          </p:cNvPr>
          <p:cNvPicPr>
            <a:picLocks noChangeAspect="1"/>
          </p:cNvPicPr>
          <p:nvPr/>
        </p:nvPicPr>
        <p:blipFill rotWithShape="1">
          <a:blip r:embed="rId2"/>
          <a:srcRect t="14468" r="46380" b="21194"/>
          <a:stretch/>
        </p:blipFill>
        <p:spPr>
          <a:xfrm>
            <a:off x="883333" y="1326951"/>
            <a:ext cx="6171429" cy="4163319"/>
          </a:xfrm>
          <a:prstGeom prst="rect">
            <a:avLst/>
          </a:prstGeom>
        </p:spPr>
      </p:pic>
      <p:sp>
        <p:nvSpPr>
          <p:cNvPr id="9" name="Segnaposto contenuto 2">
            <a:extLst>
              <a:ext uri="{FF2B5EF4-FFF2-40B4-BE49-F238E27FC236}">
                <a16:creationId xmlns:a16="http://schemas.microsoft.com/office/drawing/2014/main" id="{31245E6C-6C49-48E6-9A66-7B7532CBD7CF}"/>
              </a:ext>
            </a:extLst>
          </p:cNvPr>
          <p:cNvSpPr txBox="1">
            <a:spLocks/>
          </p:cNvSpPr>
          <p:nvPr/>
        </p:nvSpPr>
        <p:spPr bwMode="auto">
          <a:xfrm>
            <a:off x="7296695" y="1432488"/>
            <a:ext cx="4731182" cy="395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3" tIns="45717" rIns="91433" bIns="45717" numCol="1" anchor="t" anchorCtr="0" compatLnSpc="1">
            <a:prstTxWarp prst="textNoShape">
              <a:avLst/>
            </a:prstTxWarp>
          </a:bodyPr>
          <a:lstStyle>
            <a:lvl1pPr marL="182563" indent="-182563" algn="l" rtl="0" eaLnBrk="0" fontAlgn="base" hangingPunct="0">
              <a:spcBef>
                <a:spcPct val="20000"/>
              </a:spcBef>
              <a:spcAft>
                <a:spcPct val="0"/>
              </a:spcAft>
              <a:buClr>
                <a:srgbClr val="FFD200"/>
              </a:buClr>
              <a:buFont typeface="Wingdings" panose="05000000000000000000" pitchFamily="2" charset="2"/>
              <a:buChar char="§"/>
              <a:defRPr>
                <a:solidFill>
                  <a:srgbClr val="757575"/>
                </a:solidFill>
                <a:latin typeface="+mn-lt"/>
                <a:ea typeface="+mn-ea"/>
                <a:cs typeface="+mn-cs"/>
              </a:defRPr>
            </a:lvl1pPr>
            <a:lvl2pPr marL="530225" indent="-168275" algn="l" rtl="0" eaLnBrk="0" fontAlgn="base" hangingPunct="0">
              <a:spcBef>
                <a:spcPct val="20000"/>
              </a:spcBef>
              <a:spcAft>
                <a:spcPct val="0"/>
              </a:spcAft>
              <a:buClr>
                <a:srgbClr val="C0C0C0"/>
              </a:buClr>
              <a:buFont typeface="Wingdings" panose="05000000000000000000" pitchFamily="2" charset="2"/>
              <a:buChar char="§"/>
              <a:defRPr sz="1600">
                <a:solidFill>
                  <a:schemeClr val="tx1"/>
                </a:solidFill>
                <a:latin typeface="+mn-lt"/>
              </a:defRPr>
            </a:lvl2pPr>
            <a:lvl3pPr marL="898525" indent="-182563" algn="l" rtl="0" eaLnBrk="0" fontAlgn="base" hangingPunct="0">
              <a:spcBef>
                <a:spcPct val="20000"/>
              </a:spcBef>
              <a:spcAft>
                <a:spcPct val="0"/>
              </a:spcAft>
              <a:buClr>
                <a:schemeClr val="tx1"/>
              </a:buClr>
              <a:buFont typeface="Wingdings" panose="05000000000000000000" pitchFamily="2" charset="2"/>
              <a:buChar char="§"/>
              <a:defRPr sz="1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r>
              <a:rPr lang="en-US" sz="2000" kern="0" dirty="0">
                <a:solidFill>
                  <a:schemeClr val="tx1"/>
                </a:solidFill>
                <a:latin typeface="EniTabReg" panose="02000506030000020004" pitchFamily="50" charset="0"/>
              </a:rPr>
              <a:t>Fields marked with * are mandatory</a:t>
            </a:r>
          </a:p>
          <a:p>
            <a:r>
              <a:rPr lang="en-US" sz="2000" kern="0" dirty="0">
                <a:solidFill>
                  <a:schemeClr val="tx1"/>
                </a:solidFill>
                <a:latin typeface="EniTabReg" panose="02000506030000020004" pitchFamily="50" charset="0"/>
              </a:rPr>
              <a:t>Contract (10-digit alphanumeric code)</a:t>
            </a:r>
          </a:p>
          <a:p>
            <a:r>
              <a:rPr lang="en-US" sz="2000" kern="0" dirty="0">
                <a:solidFill>
                  <a:schemeClr val="tx1"/>
                </a:solidFill>
                <a:latin typeface="EniTabReg" panose="02000506030000020004" pitchFamily="50" charset="0"/>
              </a:rPr>
              <a:t>Type of contract (Closed or Open)</a:t>
            </a:r>
          </a:p>
          <a:p>
            <a:r>
              <a:rPr lang="en-US" sz="2000" kern="0" dirty="0">
                <a:solidFill>
                  <a:schemeClr val="tx1"/>
                </a:solidFill>
                <a:latin typeface="EniTabReg" panose="02000506030000020004" pitchFamily="50" charset="0"/>
              </a:rPr>
              <a:t>Prevailing Commodity Class</a:t>
            </a:r>
          </a:p>
          <a:p>
            <a:r>
              <a:rPr lang="en-US" sz="2000" kern="0" dirty="0">
                <a:solidFill>
                  <a:schemeClr val="tx1"/>
                </a:solidFill>
                <a:latin typeface="EniTabReg" panose="02000506030000020004" pitchFamily="50" charset="0"/>
              </a:rPr>
              <a:t>Supplier SAP code (VMS code and company name will be filled in automatically)</a:t>
            </a:r>
          </a:p>
          <a:p>
            <a:r>
              <a:rPr lang="en-US" sz="2000" kern="0" dirty="0">
                <a:solidFill>
                  <a:schemeClr val="tx1"/>
                </a:solidFill>
                <a:latin typeface="EniTabReg" panose="02000506030000020004" pitchFamily="50" charset="0"/>
              </a:rPr>
              <a:t>…</a:t>
            </a:r>
          </a:p>
          <a:p>
            <a:r>
              <a:rPr lang="en-US" sz="2000" kern="0" dirty="0">
                <a:solidFill>
                  <a:schemeClr val="tx1"/>
                </a:solidFill>
                <a:latin typeface="EniTabReg" panose="02000506030000020004" pitchFamily="50" charset="0"/>
              </a:rPr>
              <a:t>Customer Company (Organizational Data)</a:t>
            </a:r>
          </a:p>
          <a:p>
            <a:r>
              <a:rPr lang="en-US" sz="2000" kern="0" dirty="0">
                <a:solidFill>
                  <a:schemeClr val="tx1"/>
                </a:solidFill>
                <a:latin typeface="EniTabReg" panose="02000506030000020004" pitchFamily="50" charset="0"/>
              </a:rPr>
              <a:t>Manager Unit (Organizational Data)</a:t>
            </a:r>
          </a:p>
        </p:txBody>
      </p:sp>
      <p:sp>
        <p:nvSpPr>
          <p:cNvPr id="10" name="Segnaposto contenuto 2">
            <a:extLst>
              <a:ext uri="{FF2B5EF4-FFF2-40B4-BE49-F238E27FC236}">
                <a16:creationId xmlns:a16="http://schemas.microsoft.com/office/drawing/2014/main" id="{B84EC196-E165-464D-9BF7-C4CD47AE1DF5}"/>
              </a:ext>
            </a:extLst>
          </p:cNvPr>
          <p:cNvSpPr txBox="1">
            <a:spLocks/>
          </p:cNvSpPr>
          <p:nvPr/>
        </p:nvSpPr>
        <p:spPr>
          <a:xfrm>
            <a:off x="1194194" y="5788727"/>
            <a:ext cx="6001085" cy="631080"/>
          </a:xfrm>
          <a:prstGeom prst="rect">
            <a:avLst/>
          </a:prstGeom>
        </p:spPr>
        <p:txBody>
          <a:bodyPr>
            <a:normAutofit fontScale="85000" lnSpcReduction="20000"/>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rgbClr val="CA0538"/>
              </a:buClr>
            </a:pPr>
            <a:r>
              <a:rPr lang="en-US" sz="2200" i="0" dirty="0">
                <a:latin typeface="EniTabReg" panose="02000506030000020004" pitchFamily="50" charset="0"/>
              </a:rPr>
              <a:t>Entered the SAP, don't forget to press enter</a:t>
            </a:r>
          </a:p>
          <a:p>
            <a:pPr algn="just">
              <a:buClr>
                <a:srgbClr val="CA0538"/>
              </a:buClr>
            </a:pPr>
            <a:r>
              <a:rPr lang="en-US" sz="2200" i="0" dirty="0">
                <a:latin typeface="EniTabReg" panose="02000506030000020004" pitchFamily="50" charset="0"/>
              </a:rPr>
              <a:t>The VMS code and Company name will appear</a:t>
            </a:r>
            <a:endParaRPr lang="it-IT" sz="2000" b="1" i="0" dirty="0">
              <a:latin typeface="EniTabReg" panose="02000506030000020004" pitchFamily="50" charset="0"/>
            </a:endParaRPr>
          </a:p>
        </p:txBody>
      </p:sp>
      <p:cxnSp>
        <p:nvCxnSpPr>
          <p:cNvPr id="11" name="Connettore 2 10">
            <a:extLst>
              <a:ext uri="{FF2B5EF4-FFF2-40B4-BE49-F238E27FC236}">
                <a16:creationId xmlns:a16="http://schemas.microsoft.com/office/drawing/2014/main" id="{A8A3F782-9763-47B3-8373-B057933A5312}"/>
              </a:ext>
            </a:extLst>
          </p:cNvPr>
          <p:cNvCxnSpPr>
            <a:cxnSpLocks/>
          </p:cNvCxnSpPr>
          <p:nvPr/>
        </p:nvCxnSpPr>
        <p:spPr>
          <a:xfrm flipH="1">
            <a:off x="1364105" y="2833141"/>
            <a:ext cx="824459" cy="2986226"/>
          </a:xfrm>
          <a:prstGeom prst="straightConnector1">
            <a:avLst/>
          </a:prstGeom>
          <a:ln>
            <a:headEnd type="oval"/>
            <a:tailEnd type="triangle"/>
          </a:ln>
        </p:spPr>
        <p:style>
          <a:lnRef idx="1">
            <a:schemeClr val="accent2"/>
          </a:lnRef>
          <a:fillRef idx="0">
            <a:schemeClr val="accent2"/>
          </a:fillRef>
          <a:effectRef idx="0">
            <a:schemeClr val="accent2"/>
          </a:effectRef>
          <a:fontRef idx="minor">
            <a:schemeClr val="tx1"/>
          </a:fontRef>
        </p:style>
      </p:cxnSp>
      <p:grpSp>
        <p:nvGrpSpPr>
          <p:cNvPr id="17" name="Gruppo 16">
            <a:extLst>
              <a:ext uri="{FF2B5EF4-FFF2-40B4-BE49-F238E27FC236}">
                <a16:creationId xmlns:a16="http://schemas.microsoft.com/office/drawing/2014/main" id="{91C27C0A-0758-499E-BC83-44CA0F041E6C}"/>
              </a:ext>
            </a:extLst>
          </p:cNvPr>
          <p:cNvGrpSpPr/>
          <p:nvPr/>
        </p:nvGrpSpPr>
        <p:grpSpPr>
          <a:xfrm>
            <a:off x="3004981" y="834189"/>
            <a:ext cx="1928132" cy="414965"/>
            <a:chOff x="2859718" y="834189"/>
            <a:chExt cx="1928132" cy="414965"/>
          </a:xfrm>
        </p:grpSpPr>
        <p:sp>
          <p:nvSpPr>
            <p:cNvPr id="15" name="Rettangolo 14">
              <a:extLst>
                <a:ext uri="{FF2B5EF4-FFF2-40B4-BE49-F238E27FC236}">
                  <a16:creationId xmlns:a16="http://schemas.microsoft.com/office/drawing/2014/main" id="{B2C3E516-095E-4C56-A400-BA308E9157EC}"/>
                </a:ext>
              </a:extLst>
            </p:cNvPr>
            <p:cNvSpPr/>
            <p:nvPr/>
          </p:nvSpPr>
          <p:spPr>
            <a:xfrm>
              <a:off x="2859718" y="1039744"/>
              <a:ext cx="1928132" cy="20941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a:extLst>
                <a:ext uri="{FF2B5EF4-FFF2-40B4-BE49-F238E27FC236}">
                  <a16:creationId xmlns:a16="http://schemas.microsoft.com/office/drawing/2014/main" id="{33525F51-E659-4983-B42B-8DAC507898A9}"/>
                </a:ext>
              </a:extLst>
            </p:cNvPr>
            <p:cNvSpPr txBox="1"/>
            <p:nvPr/>
          </p:nvSpPr>
          <p:spPr>
            <a:xfrm>
              <a:off x="2859718" y="834189"/>
              <a:ext cx="1928132" cy="369333"/>
            </a:xfrm>
            <a:prstGeom prst="rect">
              <a:avLst/>
            </a:prstGeom>
            <a:noFill/>
          </p:spPr>
          <p:txBody>
            <a:bodyPr wrap="square" rtlCol="0">
              <a:spAutoFit/>
            </a:bodyPr>
            <a:lstStyle/>
            <a:p>
              <a:pPr algn="ctr"/>
              <a:r>
                <a:rPr lang="it-IT" b="1" dirty="0">
                  <a:latin typeface="EniTabReg" panose="02000506030000020004" pitchFamily="50" charset="0"/>
                </a:rPr>
                <a:t>Create </a:t>
              </a:r>
              <a:r>
                <a:rPr lang="it-IT" b="1" dirty="0" err="1">
                  <a:latin typeface="EniTabReg" panose="02000506030000020004" pitchFamily="50" charset="0"/>
                </a:rPr>
                <a:t>Contract</a:t>
              </a:r>
              <a:endParaRPr lang="it-IT" b="1" dirty="0">
                <a:latin typeface="EniTabReg" panose="02000506030000020004" pitchFamily="50" charset="0"/>
              </a:endParaRPr>
            </a:p>
          </p:txBody>
        </p:sp>
      </p:grpSp>
    </p:spTree>
    <p:extLst>
      <p:ext uri="{BB962C8B-B14F-4D97-AF65-F5344CB8AC3E}">
        <p14:creationId xmlns:p14="http://schemas.microsoft.com/office/powerpoint/2010/main" val="273516296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30197" y="70014"/>
            <a:ext cx="10731605" cy="778099"/>
          </a:xfrm>
        </p:spPr>
        <p:txBody>
          <a:bodyPr/>
          <a:lstStyle/>
          <a:p>
            <a:r>
              <a:rPr lang="en-US" dirty="0">
                <a:latin typeface="EniTabReg" panose="02000506030000020004" pitchFamily="50" charset="0"/>
              </a:rPr>
              <a:t>WHERE DO I SEE THE MANDATORY TENDER FB THAT I MUST FILL IN? </a:t>
            </a: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17</a:t>
            </a:fld>
            <a:endParaRPr lang="it-IT"/>
          </a:p>
        </p:txBody>
      </p:sp>
      <p:sp>
        <p:nvSpPr>
          <p:cNvPr id="6" name="Segnaposto contenuto 2">
            <a:extLst>
              <a:ext uri="{FF2B5EF4-FFF2-40B4-BE49-F238E27FC236}">
                <a16:creationId xmlns:a16="http://schemas.microsoft.com/office/drawing/2014/main" id="{BEF13DDD-B9DE-4716-8110-BD011DC7155D}"/>
              </a:ext>
            </a:extLst>
          </p:cNvPr>
          <p:cNvSpPr txBox="1">
            <a:spLocks/>
          </p:cNvSpPr>
          <p:nvPr/>
        </p:nvSpPr>
        <p:spPr>
          <a:xfrm>
            <a:off x="1913206" y="1285211"/>
            <a:ext cx="8440616" cy="778099"/>
          </a:xfrm>
          <a:prstGeom prst="rect">
            <a:avLst/>
          </a:prstGeom>
        </p:spPr>
        <p:txBody>
          <a:bodyPr>
            <a:no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endParaRPr lang="en-US" sz="2000" i="0" dirty="0">
              <a:latin typeface="EniTabReg" panose="02000506030000020004" pitchFamily="50" charset="0"/>
            </a:endParaRPr>
          </a:p>
        </p:txBody>
      </p:sp>
      <p:sp>
        <p:nvSpPr>
          <p:cNvPr id="16" name="Rettangolo con angoli arrotondati 15">
            <a:extLst>
              <a:ext uri="{FF2B5EF4-FFF2-40B4-BE49-F238E27FC236}">
                <a16:creationId xmlns:a16="http://schemas.microsoft.com/office/drawing/2014/main" id="{31EC1C2C-8FC2-48BE-B483-4D0D3EF91167}"/>
              </a:ext>
            </a:extLst>
          </p:cNvPr>
          <p:cNvSpPr/>
          <p:nvPr/>
        </p:nvSpPr>
        <p:spPr>
          <a:xfrm>
            <a:off x="2110154" y="2610801"/>
            <a:ext cx="8046720" cy="3171021"/>
          </a:xfrm>
          <a:prstGeom prst="roundRect">
            <a:avLst>
              <a:gd name="adj" fmla="val 3957"/>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5" name="Immagine 4">
            <a:extLst>
              <a:ext uri="{FF2B5EF4-FFF2-40B4-BE49-F238E27FC236}">
                <a16:creationId xmlns:a16="http://schemas.microsoft.com/office/drawing/2014/main" id="{9C976398-BE24-4488-A97E-BCCDB820C37B}"/>
              </a:ext>
            </a:extLst>
          </p:cNvPr>
          <p:cNvPicPr>
            <a:picLocks noChangeAspect="1"/>
          </p:cNvPicPr>
          <p:nvPr/>
        </p:nvPicPr>
        <p:blipFill>
          <a:blip r:embed="rId2"/>
          <a:stretch>
            <a:fillRect/>
          </a:stretch>
        </p:blipFill>
        <p:spPr>
          <a:xfrm>
            <a:off x="2461223" y="3098200"/>
            <a:ext cx="7400852" cy="2355589"/>
          </a:xfrm>
          <a:prstGeom prst="rect">
            <a:avLst/>
          </a:prstGeom>
        </p:spPr>
      </p:pic>
      <p:grpSp>
        <p:nvGrpSpPr>
          <p:cNvPr id="11" name="Gruppo 10">
            <a:extLst>
              <a:ext uri="{FF2B5EF4-FFF2-40B4-BE49-F238E27FC236}">
                <a16:creationId xmlns:a16="http://schemas.microsoft.com/office/drawing/2014/main" id="{12B27F60-2382-C926-3261-D643A78F95D2}"/>
              </a:ext>
            </a:extLst>
          </p:cNvPr>
          <p:cNvGrpSpPr/>
          <p:nvPr/>
        </p:nvGrpSpPr>
        <p:grpSpPr>
          <a:xfrm>
            <a:off x="4628271" y="2341431"/>
            <a:ext cx="2827606" cy="646331"/>
            <a:chOff x="5038658" y="2327130"/>
            <a:chExt cx="1928132" cy="646331"/>
          </a:xfrm>
        </p:grpSpPr>
        <p:sp>
          <p:nvSpPr>
            <p:cNvPr id="12" name="Rettangolo 11">
              <a:extLst>
                <a:ext uri="{FF2B5EF4-FFF2-40B4-BE49-F238E27FC236}">
                  <a16:creationId xmlns:a16="http://schemas.microsoft.com/office/drawing/2014/main" id="{141866F5-A25D-5374-C663-4B2ECA98594E}"/>
                </a:ext>
              </a:extLst>
            </p:cNvPr>
            <p:cNvSpPr/>
            <p:nvPr/>
          </p:nvSpPr>
          <p:spPr>
            <a:xfrm>
              <a:off x="5038658" y="2519072"/>
              <a:ext cx="1928132" cy="1989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a:extLst>
                <a:ext uri="{FF2B5EF4-FFF2-40B4-BE49-F238E27FC236}">
                  <a16:creationId xmlns:a16="http://schemas.microsoft.com/office/drawing/2014/main" id="{0725AA20-823C-51F6-6275-FD26C14D4494}"/>
                </a:ext>
              </a:extLst>
            </p:cNvPr>
            <p:cNvSpPr txBox="1"/>
            <p:nvPr/>
          </p:nvSpPr>
          <p:spPr>
            <a:xfrm>
              <a:off x="5038658" y="2327130"/>
              <a:ext cx="1928132" cy="646331"/>
            </a:xfrm>
            <a:prstGeom prst="rect">
              <a:avLst/>
            </a:prstGeom>
            <a:noFill/>
          </p:spPr>
          <p:txBody>
            <a:bodyPr wrap="square" rtlCol="0">
              <a:spAutoFit/>
            </a:bodyPr>
            <a:lstStyle/>
            <a:p>
              <a:pPr algn="ctr"/>
              <a:r>
                <a:rPr lang="it-IT" b="1" dirty="0"/>
                <a:t>Lista Aggiudicazioni</a:t>
              </a:r>
            </a:p>
          </p:txBody>
        </p:sp>
      </p:grpSp>
      <p:sp>
        <p:nvSpPr>
          <p:cNvPr id="10" name="Rettangolo arrotondato 8">
            <a:extLst>
              <a:ext uri="{FF2B5EF4-FFF2-40B4-BE49-F238E27FC236}">
                <a16:creationId xmlns:a16="http://schemas.microsoft.com/office/drawing/2014/main" id="{0C14F917-E4C7-4DD0-AA55-1DD5435EB93D}"/>
              </a:ext>
            </a:extLst>
          </p:cNvPr>
          <p:cNvSpPr/>
          <p:nvPr/>
        </p:nvSpPr>
        <p:spPr bwMode="auto">
          <a:xfrm>
            <a:off x="2481616" y="4570565"/>
            <a:ext cx="1165062" cy="144016"/>
          </a:xfrm>
          <a:prstGeom prst="roundRect">
            <a:avLst/>
          </a:prstGeom>
          <a:noFill/>
          <a:ln w="28575" cap="flat" cmpd="sng" algn="ctr">
            <a:solidFill>
              <a:srgbClr val="CA0538"/>
            </a:solidFill>
            <a:prstDash val="solid"/>
            <a:round/>
            <a:headEnd type="triangle" w="lg" len="lg"/>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base">
              <a:spcBef>
                <a:spcPct val="0"/>
              </a:spcBef>
              <a:spcAft>
                <a:spcPct val="0"/>
              </a:spcAft>
            </a:pPr>
            <a:endParaRPr lang="it-IT" sz="2000">
              <a:solidFill>
                <a:schemeClr val="tx2"/>
              </a:solidFill>
              <a:latin typeface="Verdana" pitchFamily="34" charset="0"/>
            </a:endParaRPr>
          </a:p>
        </p:txBody>
      </p:sp>
      <p:sp>
        <p:nvSpPr>
          <p:cNvPr id="2" name="CasellaDiTesto 1">
            <a:extLst>
              <a:ext uri="{FF2B5EF4-FFF2-40B4-BE49-F238E27FC236}">
                <a16:creationId xmlns:a16="http://schemas.microsoft.com/office/drawing/2014/main" id="{1960243E-4C80-0399-2E38-B4CB03A8F768}"/>
              </a:ext>
            </a:extLst>
          </p:cNvPr>
          <p:cNvSpPr txBox="1"/>
          <p:nvPr/>
        </p:nvSpPr>
        <p:spPr>
          <a:xfrm>
            <a:off x="2110154" y="1128235"/>
            <a:ext cx="8046720" cy="923330"/>
          </a:xfrm>
          <a:prstGeom prst="rect">
            <a:avLst/>
          </a:prstGeom>
          <a:noFill/>
        </p:spPr>
        <p:txBody>
          <a:bodyPr wrap="square" rtlCol="0">
            <a:spAutoFit/>
          </a:bodyPr>
          <a:lstStyle/>
          <a:p>
            <a:pPr algn="just"/>
            <a:r>
              <a:rPr lang="en-US" dirty="0"/>
              <a:t>Each </a:t>
            </a:r>
            <a:r>
              <a:rPr lang="en-US" dirty="0">
                <a:solidFill>
                  <a:schemeClr val="accent2"/>
                </a:solidFill>
              </a:rPr>
              <a:t>Purchasing Unit</a:t>
            </a:r>
            <a:r>
              <a:rPr lang="en-US" dirty="0"/>
              <a:t> has access to the list of managed procedures.</a:t>
            </a:r>
          </a:p>
          <a:p>
            <a:pPr algn="just"/>
            <a:r>
              <a:rPr lang="en-US" dirty="0"/>
              <a:t>The list of procedures (“</a:t>
            </a:r>
            <a:r>
              <a:rPr lang="en-US" dirty="0" err="1"/>
              <a:t>lista</a:t>
            </a:r>
            <a:r>
              <a:rPr lang="en-US" dirty="0"/>
              <a:t> </a:t>
            </a:r>
            <a:r>
              <a:rPr lang="en-US" dirty="0" err="1"/>
              <a:t>aggiudicazioni</a:t>
            </a:r>
            <a:r>
              <a:rPr lang="en-US" dirty="0"/>
              <a:t>”) allows you to start compiling the feedback</a:t>
            </a:r>
            <a:endParaRPr lang="it-IT" dirty="0"/>
          </a:p>
        </p:txBody>
      </p:sp>
    </p:spTree>
    <p:extLst>
      <p:ext uri="{BB962C8B-B14F-4D97-AF65-F5344CB8AC3E}">
        <p14:creationId xmlns:p14="http://schemas.microsoft.com/office/powerpoint/2010/main" val="171872890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8C4251-ABA5-AD68-04D6-B7F44FD64454}"/>
              </a:ext>
            </a:extLst>
          </p:cNvPr>
          <p:cNvSpPr>
            <a:spLocks noGrp="1"/>
          </p:cNvSpPr>
          <p:nvPr>
            <p:ph type="title"/>
          </p:nvPr>
        </p:nvSpPr>
        <p:spPr/>
        <p:txBody>
          <a:bodyPr/>
          <a:lstStyle/>
          <a:p>
            <a:r>
              <a:rPr lang="en-US" dirty="0"/>
              <a:t>WHEN SHOULD THE TENDER FB BE FILLED IN?</a:t>
            </a:r>
            <a:endParaRPr lang="it-IT" dirty="0"/>
          </a:p>
        </p:txBody>
      </p:sp>
      <p:sp>
        <p:nvSpPr>
          <p:cNvPr id="3" name="Segnaposto contenuto 2">
            <a:extLst>
              <a:ext uri="{FF2B5EF4-FFF2-40B4-BE49-F238E27FC236}">
                <a16:creationId xmlns:a16="http://schemas.microsoft.com/office/drawing/2014/main" id="{6AA754DE-D88D-C428-2491-E583030CA537}"/>
              </a:ext>
            </a:extLst>
          </p:cNvPr>
          <p:cNvSpPr>
            <a:spLocks noGrp="1"/>
          </p:cNvSpPr>
          <p:nvPr>
            <p:ph sz="quarter" idx="10"/>
          </p:nvPr>
        </p:nvSpPr>
        <p:spPr>
          <a:xfrm>
            <a:off x="616226" y="1269526"/>
            <a:ext cx="10731605" cy="5077096"/>
          </a:xfrm>
        </p:spPr>
        <p:txBody>
          <a:bodyPr>
            <a:normAutofit/>
          </a:bodyPr>
          <a:lstStyle/>
          <a:p>
            <a:pPr algn="just"/>
            <a:r>
              <a:rPr lang="en-US" dirty="0"/>
              <a:t>The </a:t>
            </a:r>
            <a:r>
              <a:rPr lang="en-US" dirty="0">
                <a:solidFill>
                  <a:schemeClr val="accent2"/>
                </a:solidFill>
              </a:rPr>
              <a:t>mandatory tender feedback </a:t>
            </a:r>
            <a:r>
              <a:rPr lang="en-US" dirty="0"/>
              <a:t>is detected together with the approval of the Contract Award Memorandum (PAC), on:</a:t>
            </a:r>
          </a:p>
          <a:p>
            <a:pPr lvl="1" algn="just"/>
            <a:r>
              <a:rPr lang="en-US" dirty="0"/>
              <a:t>contracted suppliers;</a:t>
            </a:r>
          </a:p>
          <a:p>
            <a:pPr lvl="1" algn="just"/>
            <a:r>
              <a:rPr lang="en-US" dirty="0"/>
              <a:t>all participants in tender procedures in which at least one of the suppliers has engaged in incorrect conduct, as envisaged by the questions in the tender feedback form, such as to render its performance "insufficient" or has committed serious breaches identified.</a:t>
            </a:r>
          </a:p>
          <a:p>
            <a:pPr algn="just"/>
            <a:r>
              <a:rPr lang="en-US" dirty="0"/>
              <a:t>A </a:t>
            </a:r>
            <a:r>
              <a:rPr lang="en-US" dirty="0">
                <a:solidFill>
                  <a:schemeClr val="accent2"/>
                </a:solidFill>
              </a:rPr>
              <a:t>non-mandatory feedback </a:t>
            </a:r>
            <a:r>
              <a:rPr lang="en-US" dirty="0"/>
              <a:t>can be filled in at any time.</a:t>
            </a:r>
            <a:endParaRPr lang="it-IT" dirty="0"/>
          </a:p>
        </p:txBody>
      </p:sp>
      <p:sp>
        <p:nvSpPr>
          <p:cNvPr id="4" name="Segnaposto numero diapositiva 3">
            <a:extLst>
              <a:ext uri="{FF2B5EF4-FFF2-40B4-BE49-F238E27FC236}">
                <a16:creationId xmlns:a16="http://schemas.microsoft.com/office/drawing/2014/main" id="{82ACA83A-AAC3-0A3D-ED6A-EDD4CB222B0E}"/>
              </a:ext>
            </a:extLst>
          </p:cNvPr>
          <p:cNvSpPr>
            <a:spLocks noGrp="1"/>
          </p:cNvSpPr>
          <p:nvPr>
            <p:ph type="sldNum" sz="quarter" idx="12"/>
          </p:nvPr>
        </p:nvSpPr>
        <p:spPr/>
        <p:txBody>
          <a:bodyPr/>
          <a:lstStyle/>
          <a:p>
            <a:fld id="{707872E8-939B-41AC-B617-4CE710FB602C}" type="slidenum">
              <a:rPr lang="it-IT" smtClean="0"/>
              <a:pPr/>
              <a:t>18</a:t>
            </a:fld>
            <a:endParaRPr lang="it-IT"/>
          </a:p>
        </p:txBody>
      </p:sp>
    </p:spTree>
    <p:extLst>
      <p:ext uri="{BB962C8B-B14F-4D97-AF65-F5344CB8AC3E}">
        <p14:creationId xmlns:p14="http://schemas.microsoft.com/office/powerpoint/2010/main" val="306373910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19</a:t>
            </a:fld>
            <a:endParaRPr lang="it-IT"/>
          </a:p>
        </p:txBody>
      </p:sp>
      <p:sp>
        <p:nvSpPr>
          <p:cNvPr id="6" name="CasellaDiTesto 5">
            <a:extLst>
              <a:ext uri="{FF2B5EF4-FFF2-40B4-BE49-F238E27FC236}">
                <a16:creationId xmlns:a16="http://schemas.microsoft.com/office/drawing/2014/main" id="{0DDDCA9A-EDA6-4C3F-B516-356D4AF831DC}"/>
              </a:ext>
            </a:extLst>
          </p:cNvPr>
          <p:cNvSpPr txBox="1"/>
          <p:nvPr/>
        </p:nvSpPr>
        <p:spPr>
          <a:xfrm>
            <a:off x="1751679" y="2729552"/>
            <a:ext cx="2681611" cy="1569660"/>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p>
            <a:pPr algn="just"/>
            <a:r>
              <a:rPr lang="en-US" sz="1600" dirty="0">
                <a:latin typeface="EniTabReg" panose="02000506030000020004" pitchFamily="50" charset="0"/>
              </a:rPr>
              <a:t>At the closure of the PAC, VMS sends an email to the compiler to request the compilation of the tender feedback.</a:t>
            </a:r>
          </a:p>
          <a:p>
            <a:pPr algn="just"/>
            <a:r>
              <a:rPr lang="en-US" sz="1600" dirty="0">
                <a:latin typeface="EniTabReg" panose="02000506030000020004" pitchFamily="50" charset="0"/>
              </a:rPr>
              <a:t>Deadline = 30 days from the email receival</a:t>
            </a:r>
            <a:endParaRPr lang="it-IT" sz="1600" dirty="0">
              <a:latin typeface="EniTabReg" panose="02000506030000020004" pitchFamily="50" charset="0"/>
            </a:endParaRPr>
          </a:p>
        </p:txBody>
      </p:sp>
      <p:sp>
        <p:nvSpPr>
          <p:cNvPr id="9" name="CasellaDiTesto 8">
            <a:extLst>
              <a:ext uri="{FF2B5EF4-FFF2-40B4-BE49-F238E27FC236}">
                <a16:creationId xmlns:a16="http://schemas.microsoft.com/office/drawing/2014/main" id="{2D092FF2-0C4E-4471-8C8A-6998C6F84E38}"/>
              </a:ext>
            </a:extLst>
          </p:cNvPr>
          <p:cNvSpPr txBox="1"/>
          <p:nvPr/>
        </p:nvSpPr>
        <p:spPr>
          <a:xfrm>
            <a:off x="4903884" y="2729552"/>
            <a:ext cx="2413416" cy="1077218"/>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just"/>
            <a:r>
              <a:rPr lang="en-US" dirty="0">
                <a:latin typeface="EniTabReg" panose="02000506030000020004" pitchFamily="50" charset="0"/>
              </a:rPr>
              <a:t>The compiler, the buyer who managed the procedure, fills in the tender feedback form in VMS</a:t>
            </a:r>
            <a:endParaRPr lang="it-IT" dirty="0">
              <a:latin typeface="EniTabReg" panose="02000506030000020004" pitchFamily="50" charset="0"/>
            </a:endParaRPr>
          </a:p>
        </p:txBody>
      </p:sp>
      <p:grpSp>
        <p:nvGrpSpPr>
          <p:cNvPr id="10" name="Gruppo 9">
            <a:extLst>
              <a:ext uri="{FF2B5EF4-FFF2-40B4-BE49-F238E27FC236}">
                <a16:creationId xmlns:a16="http://schemas.microsoft.com/office/drawing/2014/main" id="{03312B6D-FD69-426E-9C42-CBF17FDB6FE7}"/>
              </a:ext>
            </a:extLst>
          </p:cNvPr>
          <p:cNvGrpSpPr/>
          <p:nvPr/>
        </p:nvGrpSpPr>
        <p:grpSpPr>
          <a:xfrm>
            <a:off x="2170623" y="2199131"/>
            <a:ext cx="1928132" cy="400110"/>
            <a:chOff x="1872343" y="2287436"/>
            <a:chExt cx="1928132" cy="400110"/>
          </a:xfrm>
        </p:grpSpPr>
        <p:sp>
          <p:nvSpPr>
            <p:cNvPr id="11" name="Rettangolo 10">
              <a:extLst>
                <a:ext uri="{FF2B5EF4-FFF2-40B4-BE49-F238E27FC236}">
                  <a16:creationId xmlns:a16="http://schemas.microsoft.com/office/drawing/2014/main" id="{8AAC7F04-1199-40B4-BCC6-A73F5F363C59}"/>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2" name="CasellaDiTesto 11">
              <a:extLst>
                <a:ext uri="{FF2B5EF4-FFF2-40B4-BE49-F238E27FC236}">
                  <a16:creationId xmlns:a16="http://schemas.microsoft.com/office/drawing/2014/main" id="{6B8EBDB8-BCAC-430A-86A2-8D579FF07E48}"/>
                </a:ext>
              </a:extLst>
            </p:cNvPr>
            <p:cNvSpPr txBox="1"/>
            <p:nvPr/>
          </p:nvSpPr>
          <p:spPr>
            <a:xfrm>
              <a:off x="1872343" y="2287436"/>
              <a:ext cx="1928132" cy="400110"/>
            </a:xfrm>
            <a:prstGeom prst="rect">
              <a:avLst/>
            </a:prstGeom>
            <a:noFill/>
          </p:spPr>
          <p:txBody>
            <a:bodyPr wrap="square" rtlCol="0">
              <a:spAutoFit/>
            </a:bodyPr>
            <a:lstStyle/>
            <a:p>
              <a:pPr algn="ctr"/>
              <a:r>
                <a:rPr lang="it-IT" sz="2000" b="1" dirty="0">
                  <a:latin typeface="EniTabReg" panose="02000506030000020004" pitchFamily="50" charset="0"/>
                </a:rPr>
                <a:t>VMS System</a:t>
              </a:r>
            </a:p>
          </p:txBody>
        </p:sp>
      </p:grpSp>
      <p:grpSp>
        <p:nvGrpSpPr>
          <p:cNvPr id="13" name="Gruppo 12">
            <a:extLst>
              <a:ext uri="{FF2B5EF4-FFF2-40B4-BE49-F238E27FC236}">
                <a16:creationId xmlns:a16="http://schemas.microsoft.com/office/drawing/2014/main" id="{56F33989-0848-4946-828B-CD976391D411}"/>
              </a:ext>
            </a:extLst>
          </p:cNvPr>
          <p:cNvGrpSpPr/>
          <p:nvPr/>
        </p:nvGrpSpPr>
        <p:grpSpPr>
          <a:xfrm>
            <a:off x="5171153" y="2205109"/>
            <a:ext cx="1928132" cy="400110"/>
            <a:chOff x="1872343" y="2287436"/>
            <a:chExt cx="1928132" cy="400110"/>
          </a:xfrm>
        </p:grpSpPr>
        <p:sp>
          <p:nvSpPr>
            <p:cNvPr id="14" name="Rettangolo 13">
              <a:extLst>
                <a:ext uri="{FF2B5EF4-FFF2-40B4-BE49-F238E27FC236}">
                  <a16:creationId xmlns:a16="http://schemas.microsoft.com/office/drawing/2014/main" id="{263AD41D-6FED-4DD1-90DB-CACE353641D3}"/>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5" name="CasellaDiTesto 14">
              <a:extLst>
                <a:ext uri="{FF2B5EF4-FFF2-40B4-BE49-F238E27FC236}">
                  <a16:creationId xmlns:a16="http://schemas.microsoft.com/office/drawing/2014/main" id="{70B6F76F-5884-46D5-8A62-6E682C65B406}"/>
                </a:ext>
              </a:extLst>
            </p:cNvPr>
            <p:cNvSpPr txBox="1"/>
            <p:nvPr/>
          </p:nvSpPr>
          <p:spPr>
            <a:xfrm>
              <a:off x="1872343" y="2287436"/>
              <a:ext cx="1928132" cy="400110"/>
            </a:xfrm>
            <a:prstGeom prst="rect">
              <a:avLst/>
            </a:prstGeom>
            <a:noFill/>
          </p:spPr>
          <p:txBody>
            <a:bodyPr wrap="square" rtlCol="0">
              <a:spAutoFit/>
            </a:bodyPr>
            <a:lstStyle/>
            <a:p>
              <a:pPr algn="ctr"/>
              <a:r>
                <a:rPr lang="it-IT" sz="2000" b="1" dirty="0">
                  <a:latin typeface="EniTabReg" panose="02000506030000020004" pitchFamily="50" charset="0"/>
                </a:rPr>
                <a:t>Compiler</a:t>
              </a:r>
            </a:p>
          </p:txBody>
        </p:sp>
      </p:grpSp>
      <p:cxnSp>
        <p:nvCxnSpPr>
          <p:cNvPr id="19" name="Connettore 2 18">
            <a:extLst>
              <a:ext uri="{FF2B5EF4-FFF2-40B4-BE49-F238E27FC236}">
                <a16:creationId xmlns:a16="http://schemas.microsoft.com/office/drawing/2014/main" id="{39C9EFC2-09B0-4A34-ACA1-750267BB4F9C}"/>
              </a:ext>
            </a:extLst>
          </p:cNvPr>
          <p:cNvCxnSpPr/>
          <p:nvPr/>
        </p:nvCxnSpPr>
        <p:spPr>
          <a:xfrm>
            <a:off x="4475494" y="3450337"/>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2" name="CasellaDiTesto 21">
            <a:extLst>
              <a:ext uri="{FF2B5EF4-FFF2-40B4-BE49-F238E27FC236}">
                <a16:creationId xmlns:a16="http://schemas.microsoft.com/office/drawing/2014/main" id="{CF79E6EE-964C-4AC1-9180-F82740A9C110}"/>
              </a:ext>
            </a:extLst>
          </p:cNvPr>
          <p:cNvSpPr txBox="1"/>
          <p:nvPr/>
        </p:nvSpPr>
        <p:spPr>
          <a:xfrm>
            <a:off x="4582591" y="3142561"/>
            <a:ext cx="230837" cy="369332"/>
          </a:xfrm>
          <a:prstGeom prst="rect">
            <a:avLst/>
          </a:prstGeom>
          <a:noFill/>
        </p:spPr>
        <p:txBody>
          <a:bodyPr wrap="square" rtlCol="0">
            <a:spAutoFit/>
          </a:bodyPr>
          <a:lstStyle/>
          <a:p>
            <a:pPr algn="ctr"/>
            <a:r>
              <a:rPr lang="it-IT" b="1">
                <a:solidFill>
                  <a:srgbClr val="C00000"/>
                </a:solidFill>
              </a:rPr>
              <a:t>1</a:t>
            </a:r>
          </a:p>
        </p:txBody>
      </p:sp>
      <p:grpSp>
        <p:nvGrpSpPr>
          <p:cNvPr id="25" name="Gruppo 24">
            <a:extLst>
              <a:ext uri="{FF2B5EF4-FFF2-40B4-BE49-F238E27FC236}">
                <a16:creationId xmlns:a16="http://schemas.microsoft.com/office/drawing/2014/main" id="{2A11DEC1-0EAA-48FE-AA0C-1F92F3124AB8}"/>
              </a:ext>
            </a:extLst>
          </p:cNvPr>
          <p:cNvGrpSpPr/>
          <p:nvPr/>
        </p:nvGrpSpPr>
        <p:grpSpPr>
          <a:xfrm>
            <a:off x="7616440" y="2197765"/>
            <a:ext cx="3026681" cy="369332"/>
            <a:chOff x="1930013" y="2328355"/>
            <a:chExt cx="1811835" cy="369332"/>
          </a:xfrm>
        </p:grpSpPr>
        <p:sp>
          <p:nvSpPr>
            <p:cNvPr id="26" name="Rettangolo 25">
              <a:extLst>
                <a:ext uri="{FF2B5EF4-FFF2-40B4-BE49-F238E27FC236}">
                  <a16:creationId xmlns:a16="http://schemas.microsoft.com/office/drawing/2014/main" id="{538C3653-7A13-414D-9B8F-A4316448DFF8}"/>
                </a:ext>
              </a:extLst>
            </p:cNvPr>
            <p:cNvSpPr/>
            <p:nvPr/>
          </p:nvSpPr>
          <p:spPr>
            <a:xfrm>
              <a:off x="2016918" y="2482162"/>
              <a:ext cx="1498924" cy="2000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27" name="CasellaDiTesto 26">
              <a:extLst>
                <a:ext uri="{FF2B5EF4-FFF2-40B4-BE49-F238E27FC236}">
                  <a16:creationId xmlns:a16="http://schemas.microsoft.com/office/drawing/2014/main" id="{9F1CDE53-7D83-49C4-8E40-138E42C4F2C1}"/>
                </a:ext>
              </a:extLst>
            </p:cNvPr>
            <p:cNvSpPr txBox="1"/>
            <p:nvPr/>
          </p:nvSpPr>
          <p:spPr>
            <a:xfrm>
              <a:off x="1930013" y="2328355"/>
              <a:ext cx="1811835" cy="369332"/>
            </a:xfrm>
            <a:prstGeom prst="rect">
              <a:avLst/>
            </a:prstGeom>
            <a:noFill/>
          </p:spPr>
          <p:txBody>
            <a:bodyPr wrap="square" rtlCol="0">
              <a:spAutoFit/>
            </a:bodyPr>
            <a:lstStyle/>
            <a:p>
              <a:pPr algn="ctr"/>
              <a:r>
                <a:rPr lang="it-IT" b="1" dirty="0">
                  <a:latin typeface="EniTabReg" panose="02000506030000020004" pitchFamily="50" charset="0"/>
                </a:rPr>
                <a:t>Responsible for the procedure</a:t>
              </a:r>
            </a:p>
          </p:txBody>
        </p:sp>
      </p:grpSp>
      <p:sp>
        <p:nvSpPr>
          <p:cNvPr id="28" name="CasellaDiTesto 27">
            <a:extLst>
              <a:ext uri="{FF2B5EF4-FFF2-40B4-BE49-F238E27FC236}">
                <a16:creationId xmlns:a16="http://schemas.microsoft.com/office/drawing/2014/main" id="{36781A89-D210-4B72-9691-C2EA8D0AF15A}"/>
              </a:ext>
            </a:extLst>
          </p:cNvPr>
          <p:cNvSpPr txBox="1"/>
          <p:nvPr/>
        </p:nvSpPr>
        <p:spPr>
          <a:xfrm>
            <a:off x="7470076" y="3117180"/>
            <a:ext cx="230837" cy="369332"/>
          </a:xfrm>
          <a:prstGeom prst="rect">
            <a:avLst/>
          </a:prstGeom>
          <a:noFill/>
        </p:spPr>
        <p:txBody>
          <a:bodyPr wrap="square" rtlCol="0">
            <a:spAutoFit/>
          </a:bodyPr>
          <a:lstStyle/>
          <a:p>
            <a:pPr algn="ctr"/>
            <a:r>
              <a:rPr lang="it-IT" b="1">
                <a:solidFill>
                  <a:srgbClr val="C00000"/>
                </a:solidFill>
              </a:rPr>
              <a:t>2</a:t>
            </a:r>
          </a:p>
        </p:txBody>
      </p:sp>
      <p:cxnSp>
        <p:nvCxnSpPr>
          <p:cNvPr id="29" name="Connettore 2 28">
            <a:extLst>
              <a:ext uri="{FF2B5EF4-FFF2-40B4-BE49-F238E27FC236}">
                <a16:creationId xmlns:a16="http://schemas.microsoft.com/office/drawing/2014/main" id="{A2B1AC17-9760-4AC9-9CD2-FE56D7550641}"/>
              </a:ext>
            </a:extLst>
          </p:cNvPr>
          <p:cNvCxnSpPr/>
          <p:nvPr/>
        </p:nvCxnSpPr>
        <p:spPr>
          <a:xfrm>
            <a:off x="7402245" y="3450337"/>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0" name="CasellaDiTesto 29">
            <a:extLst>
              <a:ext uri="{FF2B5EF4-FFF2-40B4-BE49-F238E27FC236}">
                <a16:creationId xmlns:a16="http://schemas.microsoft.com/office/drawing/2014/main" id="{44DB15D5-7E2E-41FF-A585-4DD46A1B7781}"/>
              </a:ext>
            </a:extLst>
          </p:cNvPr>
          <p:cNvSpPr txBox="1"/>
          <p:nvPr/>
        </p:nvSpPr>
        <p:spPr>
          <a:xfrm>
            <a:off x="7855974" y="2733675"/>
            <a:ext cx="2269992" cy="1077218"/>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just"/>
            <a:r>
              <a:rPr lang="en-US" dirty="0">
                <a:latin typeface="EniTabReg" panose="02000506030000020004" pitchFamily="50" charset="0"/>
              </a:rPr>
              <a:t>The RUP approves the feedback and manages the notification to the supplier</a:t>
            </a:r>
            <a:endParaRPr lang="it-IT" dirty="0">
              <a:latin typeface="EniTabReg" panose="02000506030000020004" pitchFamily="50" charset="0"/>
            </a:endParaRPr>
          </a:p>
        </p:txBody>
      </p:sp>
      <p:sp>
        <p:nvSpPr>
          <p:cNvPr id="2" name="Titolo 1">
            <a:extLst>
              <a:ext uri="{FF2B5EF4-FFF2-40B4-BE49-F238E27FC236}">
                <a16:creationId xmlns:a16="http://schemas.microsoft.com/office/drawing/2014/main" id="{2DC1F5F5-A3D5-745B-DCAC-958679B066E2}"/>
              </a:ext>
            </a:extLst>
          </p:cNvPr>
          <p:cNvSpPr txBox="1">
            <a:spLocks/>
          </p:cNvSpPr>
          <p:nvPr/>
        </p:nvSpPr>
        <p:spPr>
          <a:xfrm>
            <a:off x="632247" y="306476"/>
            <a:ext cx="10731605" cy="442536"/>
          </a:xfrm>
          <a:prstGeom prst="rect">
            <a:avLst/>
          </a:prstGeom>
        </p:spPr>
        <p:txBody>
          <a:bodyPr vert="horz" lIns="91440" tIns="45720" rIns="9144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en-US" dirty="0"/>
              <a:t>WHAT IS THE TENDER FEEDBACK COLLECTION PROCESS?</a:t>
            </a:r>
            <a:endParaRPr lang="it-IT" dirty="0"/>
          </a:p>
        </p:txBody>
      </p:sp>
    </p:spTree>
    <p:extLst>
      <p:ext uri="{BB962C8B-B14F-4D97-AF65-F5344CB8AC3E}">
        <p14:creationId xmlns:p14="http://schemas.microsoft.com/office/powerpoint/2010/main" val="247374161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58BAD30F-2F65-0236-AFEA-191950EFCF0F}"/>
              </a:ext>
            </a:extLst>
          </p:cNvPr>
          <p:cNvSpPr/>
          <p:nvPr/>
        </p:nvSpPr>
        <p:spPr>
          <a:xfrm>
            <a:off x="5601824" y="1222927"/>
            <a:ext cx="6183178" cy="29177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6349BB5D-E2D5-80DE-5D60-C843D9B48601}"/>
              </a:ext>
            </a:extLst>
          </p:cNvPr>
          <p:cNvSpPr/>
          <p:nvPr/>
        </p:nvSpPr>
        <p:spPr>
          <a:xfrm>
            <a:off x="5605665" y="4252011"/>
            <a:ext cx="6183178" cy="24270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
            </a:pPr>
            <a:endParaRPr lang="it-IT"/>
          </a:p>
        </p:txBody>
      </p:sp>
      <p:sp>
        <p:nvSpPr>
          <p:cNvPr id="10" name="Rettangolo 9">
            <a:extLst>
              <a:ext uri="{FF2B5EF4-FFF2-40B4-BE49-F238E27FC236}">
                <a16:creationId xmlns:a16="http://schemas.microsoft.com/office/drawing/2014/main" id="{E511E80D-EC06-B565-693D-7B6DD0290B6C}"/>
              </a:ext>
            </a:extLst>
          </p:cNvPr>
          <p:cNvSpPr/>
          <p:nvPr/>
        </p:nvSpPr>
        <p:spPr>
          <a:xfrm>
            <a:off x="164706" y="1219046"/>
            <a:ext cx="5276253" cy="54600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C9A2C16-4EF1-7638-9FE7-B149118EC006}"/>
              </a:ext>
            </a:extLst>
          </p:cNvPr>
          <p:cNvSpPr>
            <a:spLocks noGrp="1"/>
          </p:cNvSpPr>
          <p:nvPr>
            <p:ph type="title"/>
          </p:nvPr>
        </p:nvSpPr>
        <p:spPr/>
        <p:txBody>
          <a:bodyPr/>
          <a:lstStyle/>
          <a:p>
            <a:r>
              <a:rPr lang="it-IT"/>
              <a:t>AGENDA</a:t>
            </a:r>
          </a:p>
        </p:txBody>
      </p:sp>
      <p:sp>
        <p:nvSpPr>
          <p:cNvPr id="4" name="Segnaposto numero diapositiva 3">
            <a:extLst>
              <a:ext uri="{FF2B5EF4-FFF2-40B4-BE49-F238E27FC236}">
                <a16:creationId xmlns:a16="http://schemas.microsoft.com/office/drawing/2014/main" id="{60FFA099-2B46-E503-6E51-AB4361C0C3DE}"/>
              </a:ext>
            </a:extLst>
          </p:cNvPr>
          <p:cNvSpPr>
            <a:spLocks noGrp="1"/>
          </p:cNvSpPr>
          <p:nvPr>
            <p:ph type="sldNum" sz="quarter" idx="12"/>
          </p:nvPr>
        </p:nvSpPr>
        <p:spPr/>
        <p:txBody>
          <a:bodyPr/>
          <a:lstStyle/>
          <a:p>
            <a:fld id="{707872E8-939B-41AC-B617-4CE710FB602C}" type="slidenum">
              <a:rPr lang="it-IT" smtClean="0"/>
              <a:pPr/>
              <a:t>2</a:t>
            </a:fld>
            <a:endParaRPr lang="it-IT"/>
          </a:p>
        </p:txBody>
      </p:sp>
      <p:sp>
        <p:nvSpPr>
          <p:cNvPr id="7" name="Rettangolo con angoli arrotondati 6">
            <a:extLst>
              <a:ext uri="{FF2B5EF4-FFF2-40B4-BE49-F238E27FC236}">
                <a16:creationId xmlns:a16="http://schemas.microsoft.com/office/drawing/2014/main" id="{84944D0B-5805-F89E-8C5C-ABFFF9581293}"/>
              </a:ext>
            </a:extLst>
          </p:cNvPr>
          <p:cNvSpPr/>
          <p:nvPr/>
        </p:nvSpPr>
        <p:spPr>
          <a:xfrm>
            <a:off x="307101" y="1299303"/>
            <a:ext cx="3079787" cy="2533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TRANSVERSAL QUESTIONS</a:t>
            </a:r>
          </a:p>
        </p:txBody>
      </p:sp>
      <p:pic>
        <p:nvPicPr>
          <p:cNvPr id="11" name="Picture 8" descr="40,928 Foto Man Question Mark, Immagini e Vettoriali">
            <a:extLst>
              <a:ext uri="{FF2B5EF4-FFF2-40B4-BE49-F238E27FC236}">
                <a16:creationId xmlns:a16="http://schemas.microsoft.com/office/drawing/2014/main" id="{60E1D356-80A9-9C3B-5433-AE8DCF338E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9239" y="1299303"/>
            <a:ext cx="615641" cy="851006"/>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con angoli arrotondati 11">
            <a:extLst>
              <a:ext uri="{FF2B5EF4-FFF2-40B4-BE49-F238E27FC236}">
                <a16:creationId xmlns:a16="http://schemas.microsoft.com/office/drawing/2014/main" id="{242A69CA-C800-9179-BF52-57392E0F793B}"/>
              </a:ext>
            </a:extLst>
          </p:cNvPr>
          <p:cNvSpPr/>
          <p:nvPr/>
        </p:nvSpPr>
        <p:spPr>
          <a:xfrm>
            <a:off x="5732663" y="1350097"/>
            <a:ext cx="2785696" cy="2533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tx1"/>
                </a:solidFill>
              </a:rPr>
              <a:t>      EXECUTION FEEDBACK</a:t>
            </a:r>
          </a:p>
        </p:txBody>
      </p:sp>
      <p:sp>
        <p:nvSpPr>
          <p:cNvPr id="13" name="Rettangolo con angoli arrotondati 12">
            <a:extLst>
              <a:ext uri="{FF2B5EF4-FFF2-40B4-BE49-F238E27FC236}">
                <a16:creationId xmlns:a16="http://schemas.microsoft.com/office/drawing/2014/main" id="{7A6E3C2B-918B-C0FD-7E93-1DA2FC062542}"/>
              </a:ext>
            </a:extLst>
          </p:cNvPr>
          <p:cNvSpPr/>
          <p:nvPr/>
        </p:nvSpPr>
        <p:spPr>
          <a:xfrm>
            <a:off x="5732662" y="4367183"/>
            <a:ext cx="2687782" cy="2533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TENDER FEEDBACK </a:t>
            </a:r>
          </a:p>
        </p:txBody>
      </p:sp>
      <p:sp>
        <p:nvSpPr>
          <p:cNvPr id="5" name="Segnaposto contenuto 2">
            <a:extLst>
              <a:ext uri="{FF2B5EF4-FFF2-40B4-BE49-F238E27FC236}">
                <a16:creationId xmlns:a16="http://schemas.microsoft.com/office/drawing/2014/main" id="{5B716D5F-36C2-BD55-0CA5-12D4C07BF965}"/>
              </a:ext>
            </a:extLst>
          </p:cNvPr>
          <p:cNvSpPr txBox="1">
            <a:spLocks/>
          </p:cNvSpPr>
          <p:nvPr/>
        </p:nvSpPr>
        <p:spPr>
          <a:xfrm>
            <a:off x="5721760" y="4686532"/>
            <a:ext cx="6183182" cy="1878031"/>
          </a:xfrm>
          <a:prstGeom prst="rect">
            <a:avLst/>
          </a:prstGeom>
        </p:spPr>
        <p:txBody>
          <a:bodyPr vert="horz" lIns="91440" tIns="45720" rIns="91440" bIns="45720" rtlCol="0" anchor="t">
            <a:norm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265" indent="-342265">
              <a:buClrTx/>
            </a:pPr>
            <a:r>
              <a:rPr lang="en-US" sz="1200" b="1" dirty="0">
                <a:solidFill>
                  <a:schemeClr val="accent6"/>
                </a:solidFill>
                <a:latin typeface="+mj-lt"/>
                <a:hlinkClick r:id="rId3" action="ppaction://hlinksldjump">
                  <a:extLst>
                    <a:ext uri="{A12FA001-AC4F-418D-AE19-62706E023703}">
                      <ahyp:hlinkClr xmlns:ahyp="http://schemas.microsoft.com/office/drawing/2018/hyperlinkcolor" val="tx"/>
                    </a:ext>
                  </a:extLst>
                </a:hlinkClick>
              </a:rPr>
              <a:t>WHERE DO I SEE THE MANDATORY TENDER FB THAT I MUST FILL IN? (slide 17)</a:t>
            </a:r>
            <a:endParaRPr lang="it-IT" sz="1200" b="1" dirty="0">
              <a:solidFill>
                <a:schemeClr val="accent6"/>
              </a:solidFill>
              <a:latin typeface="+mj-lt"/>
              <a:cs typeface="Calibri"/>
            </a:endParaRPr>
          </a:p>
          <a:p>
            <a:pPr marL="342265" indent="-342265">
              <a:buClrTx/>
            </a:pPr>
            <a:r>
              <a:rPr lang="en-US" sz="1200" b="1" dirty="0">
                <a:solidFill>
                  <a:schemeClr val="accent6"/>
                </a:solidFill>
                <a:latin typeface="+mj-lt"/>
                <a:hlinkClick r:id="rId4" action="ppaction://hlinksldjump">
                  <a:extLst>
                    <a:ext uri="{A12FA001-AC4F-418D-AE19-62706E023703}">
                      <ahyp:hlinkClr xmlns:ahyp="http://schemas.microsoft.com/office/drawing/2018/hyperlinkcolor" val="tx"/>
                    </a:ext>
                  </a:extLst>
                </a:hlinkClick>
              </a:rPr>
              <a:t>WHEN SHOULD THE TENDER FB BE FILLED IN</a:t>
            </a:r>
            <a:r>
              <a:rPr lang="it-IT" sz="1200" b="1" dirty="0">
                <a:solidFill>
                  <a:schemeClr val="accent6"/>
                </a:solidFill>
                <a:latin typeface="+mj-lt"/>
                <a:hlinkClick r:id="rId4" action="ppaction://hlinksldjump">
                  <a:extLst>
                    <a:ext uri="{A12FA001-AC4F-418D-AE19-62706E023703}">
                      <ahyp:hlinkClr xmlns:ahyp="http://schemas.microsoft.com/office/drawing/2018/hyperlinkcolor" val="tx"/>
                    </a:ext>
                  </a:extLst>
                </a:hlinkClick>
              </a:rPr>
              <a:t>?(slide 18)</a:t>
            </a:r>
            <a:endParaRPr lang="it-IT" sz="1200" b="1" dirty="0">
              <a:solidFill>
                <a:schemeClr val="accent6"/>
              </a:solidFill>
              <a:latin typeface="+mj-lt"/>
              <a:cs typeface="Calibri"/>
            </a:endParaRPr>
          </a:p>
          <a:p>
            <a:pPr marL="342265" indent="-342265">
              <a:buClrTx/>
            </a:pPr>
            <a:r>
              <a:rPr lang="en-US" sz="1200" b="1" dirty="0">
                <a:solidFill>
                  <a:schemeClr val="accent6"/>
                </a:solidFill>
                <a:latin typeface="+mj-lt"/>
                <a:hlinkClick r:id="rId5" action="ppaction://hlinksldjump">
                  <a:extLst>
                    <a:ext uri="{A12FA001-AC4F-418D-AE19-62706E023703}">
                      <ahyp:hlinkClr xmlns:ahyp="http://schemas.microsoft.com/office/drawing/2018/hyperlinkcolor" val="tx"/>
                    </a:ext>
                  </a:extLst>
                </a:hlinkClick>
              </a:rPr>
              <a:t>WHAT IS THE TENDER FEEDBACK COLLECTION PROCESS?</a:t>
            </a:r>
            <a:r>
              <a:rPr lang="it-IT" sz="1200" b="1" dirty="0">
                <a:solidFill>
                  <a:schemeClr val="accent6"/>
                </a:solidFill>
                <a:latin typeface="+mj-lt"/>
                <a:hlinkClick r:id="rId5" action="ppaction://hlinksldjump">
                  <a:extLst>
                    <a:ext uri="{A12FA001-AC4F-418D-AE19-62706E023703}">
                      <ahyp:hlinkClr xmlns:ahyp="http://schemas.microsoft.com/office/drawing/2018/hyperlinkcolor" val="tx"/>
                    </a:ext>
                  </a:extLst>
                </a:hlinkClick>
              </a:rPr>
              <a:t>(slide 19)</a:t>
            </a:r>
            <a:endParaRPr lang="it-IT" sz="1200" b="1" dirty="0">
              <a:solidFill>
                <a:schemeClr val="accent6"/>
              </a:solidFill>
              <a:latin typeface="+mj-lt"/>
              <a:cs typeface="Calibri"/>
            </a:endParaRPr>
          </a:p>
          <a:p>
            <a:pPr marL="342265" indent="-342265">
              <a:buClrTx/>
            </a:pPr>
            <a:r>
              <a:rPr lang="en-US" sz="1200" b="1" dirty="0">
                <a:solidFill>
                  <a:schemeClr val="accent6"/>
                </a:solidFill>
                <a:latin typeface="+mj-lt"/>
                <a:hlinkClick r:id="rId6" action="ppaction://hlinksldjump">
                  <a:extLst>
                    <a:ext uri="{A12FA001-AC4F-418D-AE19-62706E023703}">
                      <ahyp:hlinkClr xmlns:ahyp="http://schemas.microsoft.com/office/drawing/2018/hyperlinkcolor" val="tx"/>
                    </a:ext>
                  </a:extLst>
                </a:hlinkClick>
              </a:rPr>
              <a:t>WHO ARE THE ACTORS INVOLVED IN THE TENDER FB COMPILATION (</a:t>
            </a:r>
            <a:r>
              <a:rPr lang="it-IT" sz="1200" b="1" dirty="0">
                <a:solidFill>
                  <a:schemeClr val="accent6"/>
                </a:solidFill>
                <a:latin typeface="+mj-lt"/>
                <a:hlinkClick r:id="rId6" action="ppaction://hlinksldjump">
                  <a:extLst>
                    <a:ext uri="{A12FA001-AC4F-418D-AE19-62706E023703}">
                      <ahyp:hlinkClr xmlns:ahyp="http://schemas.microsoft.com/office/drawing/2018/hyperlinkcolor" val="tx"/>
                    </a:ext>
                  </a:extLst>
                </a:hlinkClick>
              </a:rPr>
              <a:t>slide 20)</a:t>
            </a:r>
            <a:endParaRPr lang="it-IT" sz="1200" b="1" dirty="0">
              <a:solidFill>
                <a:schemeClr val="accent6"/>
              </a:solidFill>
              <a:highlight>
                <a:srgbClr val="FFFF00"/>
              </a:highlight>
              <a:latin typeface="+mj-lt"/>
              <a:cs typeface="Calibri"/>
            </a:endParaRPr>
          </a:p>
          <a:p>
            <a:pPr marL="342265" indent="-342265">
              <a:buClrTx/>
            </a:pPr>
            <a:r>
              <a:rPr lang="en-US" sz="1200" b="1" dirty="0">
                <a:solidFill>
                  <a:schemeClr val="accent6"/>
                </a:solidFill>
                <a:latin typeface="+mj-lt"/>
                <a:hlinkClick r:id="rId7" action="ppaction://hlinksldjump">
                  <a:extLst>
                    <a:ext uri="{A12FA001-AC4F-418D-AE19-62706E023703}">
                      <ahyp:hlinkClr xmlns:ahyp="http://schemas.microsoft.com/office/drawing/2018/hyperlinkcolor" val="tx"/>
                    </a:ext>
                  </a:extLst>
                </a:hlinkClick>
              </a:rPr>
              <a:t>WHAT HAPPENS IN THE EVENT OF NEGATIVE TENDER FB OR REPORTS ABOUT PARTICIPANTS IN THE PROCEDURE? </a:t>
            </a:r>
            <a:r>
              <a:rPr lang="it-IT" sz="1200" b="1" dirty="0">
                <a:solidFill>
                  <a:schemeClr val="accent6"/>
                </a:solidFill>
                <a:latin typeface="+mj-lt"/>
                <a:hlinkClick r:id="rId7" action="ppaction://hlinksldjump">
                  <a:extLst>
                    <a:ext uri="{A12FA001-AC4F-418D-AE19-62706E023703}">
                      <ahyp:hlinkClr xmlns:ahyp="http://schemas.microsoft.com/office/drawing/2018/hyperlinkcolor" val="tx"/>
                    </a:ext>
                  </a:extLst>
                </a:hlinkClick>
              </a:rPr>
              <a:t>(slide 21)</a:t>
            </a:r>
            <a:endParaRPr lang="it-IT" sz="1200" b="1" dirty="0">
              <a:solidFill>
                <a:schemeClr val="accent6"/>
              </a:solidFill>
              <a:latin typeface="+mj-lt"/>
              <a:cs typeface="Calibri"/>
            </a:endParaRPr>
          </a:p>
          <a:p>
            <a:pPr marL="342265" indent="-342265">
              <a:buClrTx/>
            </a:pPr>
            <a:r>
              <a:rPr lang="en-US" sz="1200" b="1" dirty="0">
                <a:solidFill>
                  <a:schemeClr val="accent6"/>
                </a:solidFill>
                <a:latin typeface="+mj-lt"/>
                <a:hlinkClick r:id="rId8" action="ppaction://hlinksldjump">
                  <a:extLst>
                    <a:ext uri="{A12FA001-AC4F-418D-AE19-62706E023703}">
                      <ahyp:hlinkClr xmlns:ahyp="http://schemas.microsoft.com/office/drawing/2018/hyperlinkcolor" val="tx"/>
                    </a:ext>
                  </a:extLst>
                </a:hlinkClick>
              </a:rPr>
              <a:t>HOW TO CREATE AN OPTIONAL TENDER FEEDBACK? </a:t>
            </a:r>
            <a:r>
              <a:rPr lang="it-IT" sz="1200" b="1" dirty="0">
                <a:solidFill>
                  <a:schemeClr val="accent6"/>
                </a:solidFill>
                <a:latin typeface="+mj-lt"/>
                <a:hlinkClick r:id="rId8" action="ppaction://hlinksldjump">
                  <a:extLst>
                    <a:ext uri="{A12FA001-AC4F-418D-AE19-62706E023703}">
                      <ahyp:hlinkClr xmlns:ahyp="http://schemas.microsoft.com/office/drawing/2018/hyperlinkcolor" val="tx"/>
                    </a:ext>
                  </a:extLst>
                </a:hlinkClick>
              </a:rPr>
              <a:t>(slide 22)</a:t>
            </a:r>
            <a:endParaRPr lang="it-IT" sz="1200" dirty="0">
              <a:solidFill>
                <a:schemeClr val="accent6"/>
              </a:solidFill>
              <a:cs typeface="Calibri"/>
            </a:endParaRPr>
          </a:p>
          <a:p>
            <a:pPr marL="342265" indent="-342265">
              <a:buClrTx/>
            </a:pPr>
            <a:endParaRPr lang="it-IT" sz="1200" dirty="0">
              <a:cs typeface="Calibri"/>
            </a:endParaRPr>
          </a:p>
        </p:txBody>
      </p:sp>
      <p:sp>
        <p:nvSpPr>
          <p:cNvPr id="9" name="Segnaposto contenuto 2">
            <a:extLst>
              <a:ext uri="{FF2B5EF4-FFF2-40B4-BE49-F238E27FC236}">
                <a16:creationId xmlns:a16="http://schemas.microsoft.com/office/drawing/2014/main" id="{9B121BB9-2CA6-21C7-40E3-D67114FA40EE}"/>
              </a:ext>
            </a:extLst>
          </p:cNvPr>
          <p:cNvSpPr txBox="1">
            <a:spLocks/>
          </p:cNvSpPr>
          <p:nvPr/>
        </p:nvSpPr>
        <p:spPr>
          <a:xfrm>
            <a:off x="5732662" y="1657376"/>
            <a:ext cx="6052340" cy="2575879"/>
          </a:xfrm>
          <a:prstGeom prst="rect">
            <a:avLst/>
          </a:prstGeom>
        </p:spPr>
        <p:txBody>
          <a:bodyPr vert="horz" lIns="91440" tIns="45720" rIns="91440" bIns="45720" rtlCol="0" anchor="t">
            <a:norm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265" indent="-342265">
              <a:buClrTx/>
            </a:pPr>
            <a:r>
              <a:rPr lang="en-US" sz="1200" b="1" dirty="0">
                <a:solidFill>
                  <a:schemeClr val="accent6"/>
                </a:solidFill>
                <a:latin typeface="+mj-lt"/>
                <a:hlinkClick r:id="rId9" action="ppaction://hlinksldjump">
                  <a:extLst>
                    <a:ext uri="{A12FA001-AC4F-418D-AE19-62706E023703}">
                      <ahyp:hlinkClr xmlns:ahyp="http://schemas.microsoft.com/office/drawing/2018/hyperlinkcolor" val="tx"/>
                    </a:ext>
                  </a:extLst>
                </a:hlinkClick>
              </a:rPr>
              <a:t>WHERE DO I SEE THE MANDATORY EXECUTION FB THAT I MUST FILL IN</a:t>
            </a:r>
            <a:r>
              <a:rPr lang="it-IT" sz="1200" b="1" dirty="0">
                <a:solidFill>
                  <a:schemeClr val="accent6"/>
                </a:solidFill>
                <a:latin typeface="+mj-lt"/>
                <a:hlinkClick r:id="rId9" action="ppaction://hlinksldjump">
                  <a:extLst>
                    <a:ext uri="{A12FA001-AC4F-418D-AE19-62706E023703}">
                      <ahyp:hlinkClr xmlns:ahyp="http://schemas.microsoft.com/office/drawing/2018/hyperlinkcolor" val="tx"/>
                    </a:ext>
                  </a:extLst>
                </a:hlinkClick>
              </a:rPr>
              <a:t>? (slide 7)</a:t>
            </a:r>
            <a:endParaRPr lang="it-IT" sz="1200" b="1" dirty="0">
              <a:solidFill>
                <a:schemeClr val="accent6"/>
              </a:solidFill>
              <a:latin typeface="+mj-lt"/>
              <a:cs typeface="Calibri"/>
            </a:endParaRPr>
          </a:p>
          <a:p>
            <a:pPr marL="342265" indent="-342265">
              <a:buClrTx/>
            </a:pPr>
            <a:r>
              <a:rPr lang="en-US" sz="1200" b="1" dirty="0">
                <a:solidFill>
                  <a:schemeClr val="accent6"/>
                </a:solidFill>
                <a:latin typeface="+mj-lt"/>
                <a:hlinkClick r:id="rId10" action="ppaction://hlinksldjump">
                  <a:extLst>
                    <a:ext uri="{A12FA001-AC4F-418D-AE19-62706E023703}">
                      <ahyp:hlinkClr xmlns:ahyp="http://schemas.microsoft.com/office/drawing/2018/hyperlinkcolor" val="tx"/>
                    </a:ext>
                  </a:extLst>
                </a:hlinkClick>
              </a:rPr>
              <a:t>WHEN SHOULD THE EXECUTION FB BE COMPILED?</a:t>
            </a:r>
            <a:r>
              <a:rPr lang="it-IT" sz="1200" b="1" dirty="0">
                <a:solidFill>
                  <a:schemeClr val="accent6"/>
                </a:solidFill>
                <a:latin typeface="+mj-lt"/>
                <a:hlinkClick r:id="rId10" action="ppaction://hlinksldjump">
                  <a:extLst>
                    <a:ext uri="{A12FA001-AC4F-418D-AE19-62706E023703}">
                      <ahyp:hlinkClr xmlns:ahyp="http://schemas.microsoft.com/office/drawing/2018/hyperlinkcolor" val="tx"/>
                    </a:ext>
                  </a:extLst>
                </a:hlinkClick>
              </a:rPr>
              <a:t>(slide 8)</a:t>
            </a:r>
            <a:endParaRPr lang="it-IT" sz="1200" b="1" dirty="0">
              <a:solidFill>
                <a:schemeClr val="accent6"/>
              </a:solidFill>
              <a:highlight>
                <a:srgbClr val="FFFF00"/>
              </a:highlight>
              <a:latin typeface="+mj-lt"/>
              <a:cs typeface="Calibri"/>
            </a:endParaRPr>
          </a:p>
          <a:p>
            <a:pPr marL="342265" indent="-342265">
              <a:buClrTx/>
            </a:pPr>
            <a:r>
              <a:rPr lang="en-US" sz="1200" b="1" dirty="0">
                <a:latin typeface="+mj-lt"/>
                <a:hlinkClick r:id="rId11" action="ppaction://hlinksldjump">
                  <a:extLst>
                    <a:ext uri="{A12FA001-AC4F-418D-AE19-62706E023703}">
                      <ahyp:hlinkClr xmlns:ahyp="http://schemas.microsoft.com/office/drawing/2018/hyperlinkcolor" val="tx"/>
                    </a:ext>
                  </a:extLst>
                </a:hlinkClick>
              </a:rPr>
              <a:t>WHAT IS THE PROCESS OF COLLECTING EXECUTION FEEDBACK?(slide 9)</a:t>
            </a:r>
            <a:endParaRPr lang="en-US" sz="1200" b="1" dirty="0">
              <a:latin typeface="+mj-lt"/>
            </a:endParaRPr>
          </a:p>
          <a:p>
            <a:pPr marL="342265" indent="-342265">
              <a:buClrTx/>
            </a:pPr>
            <a:r>
              <a:rPr lang="en-US" sz="1200" b="1" u="sng" dirty="0">
                <a:latin typeface="+mj-lt"/>
                <a:cs typeface="Calibri"/>
                <a:hlinkClick r:id="rId12" action="ppaction://hlinksldjump">
                  <a:extLst>
                    <a:ext uri="{A12FA001-AC4F-418D-AE19-62706E023703}">
                      <ahyp:hlinkClr xmlns:ahyp="http://schemas.microsoft.com/office/drawing/2018/hyperlinkcolor" val="tx"/>
                    </a:ext>
                  </a:extLst>
                </a:hlinkClick>
              </a:rPr>
              <a:t>WHAT ARE THE REGULATORY REFERENCES FOR THE EXECUTION FBs? (slide 10)</a:t>
            </a:r>
            <a:endParaRPr lang="en-US" sz="1200" b="1" u="sng" dirty="0">
              <a:latin typeface="+mj-lt"/>
              <a:cs typeface="Calibri"/>
            </a:endParaRPr>
          </a:p>
          <a:p>
            <a:pPr marL="342265" indent="-342265">
              <a:buClrTx/>
            </a:pPr>
            <a:r>
              <a:rPr lang="en-US" sz="1200" b="1" dirty="0">
                <a:latin typeface="+mj-lt"/>
                <a:hlinkClick r:id="rId13" action="ppaction://hlinksldjump">
                  <a:extLst>
                    <a:ext uri="{A12FA001-AC4F-418D-AE19-62706E023703}">
                      <ahyp:hlinkClr xmlns:ahyp="http://schemas.microsoft.com/office/drawing/2018/hyperlinkcolor" val="tx"/>
                    </a:ext>
                  </a:extLst>
                </a:hlinkClick>
              </a:rPr>
              <a:t>WHO ARE THE ACTORS INVOLVED IN THE EXECUTION FB COMPILATION? (slide 11)</a:t>
            </a:r>
            <a:endParaRPr lang="en-US" sz="1200" b="1" dirty="0">
              <a:latin typeface="+mj-lt"/>
            </a:endParaRPr>
          </a:p>
          <a:p>
            <a:pPr marL="342265" indent="-342265">
              <a:buClrTx/>
            </a:pPr>
            <a:r>
              <a:rPr lang="en-US" sz="1200" b="1" dirty="0">
                <a:latin typeface="+mj-lt"/>
                <a:hlinkClick r:id="rId14" action="ppaction://hlinksldjump">
                  <a:extLst>
                    <a:ext uri="{A12FA001-AC4F-418D-AE19-62706E023703}">
                      <ahyp:hlinkClr xmlns:ahyp="http://schemas.microsoft.com/office/drawing/2018/hyperlinkcolor" val="tx"/>
                    </a:ext>
                  </a:extLst>
                </a:hlinkClick>
              </a:rPr>
              <a:t>WHAT HAPPENS IN CASE THERE IS A VERY NEGATIVE EXECUTION FB/RECURRING NEGATIVE FB?(slide 12)</a:t>
            </a:r>
            <a:endParaRPr lang="en-US" sz="1200" b="1" dirty="0">
              <a:latin typeface="+mj-lt"/>
            </a:endParaRPr>
          </a:p>
          <a:p>
            <a:pPr marL="342265" indent="-342265">
              <a:buClrTx/>
            </a:pPr>
            <a:r>
              <a:rPr lang="en-US" sz="1200" b="1" dirty="0">
                <a:solidFill>
                  <a:schemeClr val="accent6"/>
                </a:solidFill>
                <a:latin typeface="+mj-lt"/>
                <a:hlinkClick r:id="rId15" action="ppaction://hlinksldjump">
                  <a:extLst>
                    <a:ext uri="{A12FA001-AC4F-418D-AE19-62706E023703}">
                      <ahyp:hlinkClr xmlns:ahyp="http://schemas.microsoft.com/office/drawing/2018/hyperlinkcolor" val="tx"/>
                    </a:ext>
                  </a:extLst>
                </a:hlinkClick>
              </a:rPr>
              <a:t>WHAT HAPPENS IN THE EVENT OF REPORTING CRITICAL ISSUES DURING THE </a:t>
            </a:r>
            <a:r>
              <a:rPr lang="en-US" sz="1200" b="1" dirty="0">
                <a:latin typeface="+mj-lt"/>
                <a:hlinkClick r:id="rId15" action="ppaction://hlinksldjump">
                  <a:extLst>
                    <a:ext uri="{A12FA001-AC4F-418D-AE19-62706E023703}">
                      <ahyp:hlinkClr xmlns:ahyp="http://schemas.microsoft.com/office/drawing/2018/hyperlinkcolor" val="tx"/>
                    </a:ext>
                  </a:extLst>
                </a:hlinkClick>
              </a:rPr>
              <a:t>EXECUTION OF THE CONTRACT?</a:t>
            </a:r>
            <a:r>
              <a:rPr lang="it-IT" sz="1200" b="1" dirty="0">
                <a:latin typeface="+mj-lt"/>
                <a:hlinkClick r:id="rId15" action="ppaction://hlinksldjump">
                  <a:extLst>
                    <a:ext uri="{A12FA001-AC4F-418D-AE19-62706E023703}">
                      <ahyp:hlinkClr xmlns:ahyp="http://schemas.microsoft.com/office/drawing/2018/hyperlinkcolor" val="tx"/>
                    </a:ext>
                  </a:extLst>
                </a:hlinkClick>
              </a:rPr>
              <a:t>(slide 13)</a:t>
            </a:r>
            <a:endParaRPr lang="it-IT" sz="1200" b="1" dirty="0">
              <a:latin typeface="+mj-lt"/>
              <a:cs typeface="Calibri"/>
            </a:endParaRPr>
          </a:p>
          <a:p>
            <a:pPr marL="342265" indent="-342265">
              <a:buClrTx/>
            </a:pPr>
            <a:r>
              <a:rPr lang="en-US" sz="1200" b="1" dirty="0">
                <a:latin typeface="+mj-lt"/>
                <a:hlinkClick r:id="rId16" action="ppaction://hlinksldjump">
                  <a:extLst>
                    <a:ext uri="{A12FA001-AC4F-418D-AE19-62706E023703}">
                      <ahyp:hlinkClr xmlns:ahyp="http://schemas.microsoft.com/office/drawing/2018/hyperlinkcolor" val="tx"/>
                    </a:ext>
                  </a:extLst>
                </a:hlinkClick>
              </a:rPr>
              <a:t>HOW TO CREATE AN OPTIONAL PERFORMANCE FEEDBACK? (slide 14)</a:t>
            </a:r>
            <a:endParaRPr lang="en-US" sz="1200" b="1" dirty="0">
              <a:latin typeface="+mj-lt"/>
            </a:endParaRPr>
          </a:p>
          <a:p>
            <a:pPr marL="342265" indent="-342265">
              <a:buClrTx/>
            </a:pPr>
            <a:r>
              <a:rPr lang="en-US" sz="1200" b="1" dirty="0">
                <a:latin typeface="+mj-lt"/>
                <a:hlinkClick r:id="rId17" action="ppaction://hlinksldjump">
                  <a:extLst>
                    <a:ext uri="{A12FA001-AC4F-418D-AE19-62706E023703}">
                      <ahyp:hlinkClr xmlns:ahyp="http://schemas.microsoft.com/office/drawing/2018/hyperlinkcolor" val="tx"/>
                    </a:ext>
                  </a:extLst>
                </a:hlinkClick>
              </a:rPr>
              <a:t>HOW TO ADD A CONTRACT IN VMS ?(slide 15-16)</a:t>
            </a:r>
            <a:endParaRPr lang="en-US" sz="1200" b="1" dirty="0">
              <a:latin typeface="+mj-lt"/>
            </a:endParaRPr>
          </a:p>
        </p:txBody>
      </p:sp>
      <p:sp>
        <p:nvSpPr>
          <p:cNvPr id="3" name="Segnaposto contenuto 2">
            <a:extLst>
              <a:ext uri="{FF2B5EF4-FFF2-40B4-BE49-F238E27FC236}">
                <a16:creationId xmlns:a16="http://schemas.microsoft.com/office/drawing/2014/main" id="{BBC32870-5E25-DEDC-17D6-2F66D87FD3B8}"/>
              </a:ext>
            </a:extLst>
          </p:cNvPr>
          <p:cNvSpPr>
            <a:spLocks noGrp="1"/>
          </p:cNvSpPr>
          <p:nvPr>
            <p:ph sz="quarter" idx="10"/>
          </p:nvPr>
        </p:nvSpPr>
        <p:spPr>
          <a:xfrm>
            <a:off x="163233" y="1881039"/>
            <a:ext cx="5276253" cy="4191724"/>
          </a:xfrm>
        </p:spPr>
        <p:txBody>
          <a:bodyPr vert="horz" lIns="91440" tIns="45720" rIns="91440" bIns="45720" rtlCol="0" anchor="t">
            <a:normAutofit/>
          </a:bodyPr>
          <a:lstStyle/>
          <a:p>
            <a:pPr marL="342265" indent="-342265">
              <a:buClrTx/>
            </a:pPr>
            <a:r>
              <a:rPr lang="it-IT" sz="1200" b="1" dirty="0">
                <a:latin typeface="+mj-lt"/>
                <a:hlinkClick r:id="rId18" action="ppaction://hlinksldjump">
                  <a:extLst>
                    <a:ext uri="{A12FA001-AC4F-418D-AE19-62706E023703}">
                      <ahyp:hlinkClr xmlns:ahyp="http://schemas.microsoft.com/office/drawing/2018/hyperlinkcolor" val="tx"/>
                    </a:ext>
                  </a:extLst>
                </a:hlinkClick>
              </a:rPr>
              <a:t>WHEN IS FEEDBACK MANDATORY? (slide 3)</a:t>
            </a:r>
            <a:endParaRPr lang="en-US" sz="1200" b="1" dirty="0">
              <a:latin typeface="+mj-lt"/>
            </a:endParaRPr>
          </a:p>
          <a:p>
            <a:pPr marL="342265" indent="-342265">
              <a:buClrTx/>
            </a:pPr>
            <a:r>
              <a:rPr lang="en-US" sz="1200" b="1" dirty="0">
                <a:solidFill>
                  <a:schemeClr val="accent6"/>
                </a:solidFill>
                <a:latin typeface="+mj-lt"/>
                <a:hlinkClick r:id="rId19" action="ppaction://hlinksldjump">
                  <a:extLst>
                    <a:ext uri="{A12FA001-AC4F-418D-AE19-62706E023703}">
                      <ahyp:hlinkClr xmlns:ahyp="http://schemas.microsoft.com/office/drawing/2018/hyperlinkcolor" val="tx"/>
                    </a:ext>
                  </a:extLst>
                </a:hlinkClick>
              </a:rPr>
              <a:t>WHERE DO I FIND THE LIST OF RELEVANT COMMODITY CLASSES?</a:t>
            </a:r>
            <a:r>
              <a:rPr lang="it-IT" sz="1200" b="1" dirty="0">
                <a:solidFill>
                  <a:schemeClr val="accent6"/>
                </a:solidFill>
                <a:latin typeface="+mj-lt"/>
                <a:hlinkClick r:id="rId19" action="ppaction://hlinksldjump">
                  <a:extLst>
                    <a:ext uri="{A12FA001-AC4F-418D-AE19-62706E023703}">
                      <ahyp:hlinkClr xmlns:ahyp="http://schemas.microsoft.com/office/drawing/2018/hyperlinkcolor" val="tx"/>
                    </a:ext>
                  </a:extLst>
                </a:hlinkClick>
              </a:rPr>
              <a:t> (slide 4)</a:t>
            </a:r>
            <a:endParaRPr lang="it-IT" sz="1200" b="1" dirty="0">
              <a:solidFill>
                <a:schemeClr val="accent6"/>
              </a:solidFill>
              <a:latin typeface="+mj-lt"/>
              <a:cs typeface="Calibri"/>
            </a:endParaRPr>
          </a:p>
          <a:p>
            <a:pPr marL="342265" indent="-342265">
              <a:buClrTx/>
            </a:pPr>
            <a:r>
              <a:rPr lang="en-US" sz="1200" b="1" dirty="0">
                <a:solidFill>
                  <a:schemeClr val="accent6"/>
                </a:solidFill>
                <a:latin typeface="+mj-lt"/>
                <a:hlinkClick r:id="rId20" action="ppaction://hlinksldjump">
                  <a:extLst>
                    <a:ext uri="{A12FA001-AC4F-418D-AE19-62706E023703}">
                      <ahyp:hlinkClr xmlns:ahyp="http://schemas.microsoft.com/office/drawing/2018/hyperlinkcolor" val="tx"/>
                    </a:ext>
                  </a:extLst>
                </a:hlinkClick>
              </a:rPr>
              <a:t>ON THE BASIS OF WHICH CRITERIA ARE THE RELEVANT CCs IDENTIFIED? HOW OFTEN ARE THEY REVIEWED?</a:t>
            </a:r>
            <a:r>
              <a:rPr lang="it-IT" sz="1200" b="1" dirty="0">
                <a:solidFill>
                  <a:schemeClr val="accent6"/>
                </a:solidFill>
                <a:latin typeface="+mj-lt"/>
                <a:hlinkClick r:id="rId20" action="ppaction://hlinksldjump">
                  <a:extLst>
                    <a:ext uri="{A12FA001-AC4F-418D-AE19-62706E023703}">
                      <ahyp:hlinkClr xmlns:ahyp="http://schemas.microsoft.com/office/drawing/2018/hyperlinkcolor" val="tx"/>
                    </a:ext>
                  </a:extLst>
                </a:hlinkClick>
              </a:rPr>
              <a:t>(slide 5)</a:t>
            </a:r>
            <a:endParaRPr lang="it-IT" sz="1200" b="1" dirty="0">
              <a:solidFill>
                <a:schemeClr val="accent6"/>
              </a:solidFill>
              <a:latin typeface="+mj-lt"/>
              <a:cs typeface="Calibri"/>
            </a:endParaRPr>
          </a:p>
          <a:p>
            <a:pPr marL="342265" indent="-342265">
              <a:buClrTx/>
            </a:pPr>
            <a:r>
              <a:rPr lang="en-US" sz="1200" b="1" dirty="0">
                <a:solidFill>
                  <a:schemeClr val="accent6"/>
                </a:solidFill>
                <a:latin typeface="+mj-lt"/>
                <a:hlinkClick r:id="rId21" action="ppaction://hlinksldjump">
                  <a:extLst>
                    <a:ext uri="{A12FA001-AC4F-418D-AE19-62706E023703}">
                      <ahyp:hlinkClr xmlns:ahyp="http://schemas.microsoft.com/office/drawing/2018/hyperlinkcolor" val="tx"/>
                    </a:ext>
                  </a:extLst>
                </a:hlinkClick>
              </a:rPr>
              <a:t>WHAT IS THE FEEDBACK QUESTIONNAIRE CURRENTLY IN USE?</a:t>
            </a:r>
            <a:r>
              <a:rPr lang="it-IT" sz="1200" b="1" dirty="0">
                <a:solidFill>
                  <a:schemeClr val="accent6"/>
                </a:solidFill>
                <a:latin typeface="+mj-lt"/>
                <a:hlinkClick r:id="rId21" action="ppaction://hlinksldjump">
                  <a:extLst>
                    <a:ext uri="{A12FA001-AC4F-418D-AE19-62706E023703}">
                      <ahyp:hlinkClr xmlns:ahyp="http://schemas.microsoft.com/office/drawing/2018/hyperlinkcolor" val="tx"/>
                    </a:ext>
                  </a:extLst>
                </a:hlinkClick>
              </a:rPr>
              <a:t> (slide 6)</a:t>
            </a:r>
            <a:endParaRPr lang="it-IT" sz="1200" b="1" dirty="0">
              <a:solidFill>
                <a:schemeClr val="accent6"/>
              </a:solidFill>
              <a:highlight>
                <a:srgbClr val="FFFF00"/>
              </a:highlight>
              <a:latin typeface="+mj-lt"/>
              <a:cs typeface="Calibri"/>
            </a:endParaRPr>
          </a:p>
          <a:p>
            <a:pPr marL="342265" indent="-342265">
              <a:buClrTx/>
            </a:pPr>
            <a:r>
              <a:rPr lang="en-US" sz="1200" b="1" dirty="0">
                <a:solidFill>
                  <a:schemeClr val="accent6"/>
                </a:solidFill>
                <a:latin typeface="+mj-lt"/>
                <a:hlinkClick r:id="rId22" action="ppaction://hlinksldjump">
                  <a:extLst>
                    <a:ext uri="{A12FA001-AC4F-418D-AE19-62706E023703}">
                      <ahyp:hlinkClr xmlns:ahyp="http://schemas.microsoft.com/office/drawing/2018/hyperlinkcolor" val="tx"/>
                    </a:ext>
                  </a:extLst>
                </a:hlinkClick>
              </a:rPr>
              <a:t>WHO AND WHEN CAN NOTIFY THE PERFORMANCE TO THE SUPPLIER? IS REQUIRED?</a:t>
            </a:r>
            <a:r>
              <a:rPr lang="it-IT" sz="1200" b="1" dirty="0">
                <a:solidFill>
                  <a:schemeClr val="accent6"/>
                </a:solidFill>
                <a:latin typeface="+mj-lt"/>
                <a:hlinkClick r:id="rId22" action="ppaction://hlinksldjump">
                  <a:extLst>
                    <a:ext uri="{A12FA001-AC4F-418D-AE19-62706E023703}">
                      <ahyp:hlinkClr xmlns:ahyp="http://schemas.microsoft.com/office/drawing/2018/hyperlinkcolor" val="tx"/>
                    </a:ext>
                  </a:extLst>
                </a:hlinkClick>
              </a:rPr>
              <a:t>(slide 23)</a:t>
            </a:r>
            <a:endParaRPr lang="it-IT" sz="1200" b="1" dirty="0">
              <a:solidFill>
                <a:schemeClr val="accent6"/>
              </a:solidFill>
              <a:latin typeface="+mj-lt"/>
              <a:cs typeface="Calibri"/>
            </a:endParaRPr>
          </a:p>
          <a:p>
            <a:pPr marL="342265" indent="-342265">
              <a:buClrTx/>
            </a:pPr>
            <a:r>
              <a:rPr lang="en-US" sz="1200" b="1" dirty="0">
                <a:solidFill>
                  <a:schemeClr val="accent6"/>
                </a:solidFill>
                <a:latin typeface="+mj-lt"/>
                <a:hlinkClick r:id="rId23" action="ppaction://hlinksldjump">
                  <a:extLst>
                    <a:ext uri="{A12FA001-AC4F-418D-AE19-62706E023703}">
                      <ahyp:hlinkClr xmlns:ahyp="http://schemas.microsoft.com/office/drawing/2018/hyperlinkcolor" val="tx"/>
                    </a:ext>
                  </a:extLst>
                </a:hlinkClick>
              </a:rPr>
              <a:t>CAN I CHANGE MY ANSWERS TO AN EXECUTION FB/ TENDER FB?</a:t>
            </a:r>
            <a:r>
              <a:rPr lang="it-IT" sz="1200" b="1" dirty="0">
                <a:solidFill>
                  <a:schemeClr val="accent6"/>
                </a:solidFill>
                <a:latin typeface="+mj-lt"/>
                <a:hlinkClick r:id="rId23" action="ppaction://hlinksldjump">
                  <a:extLst>
                    <a:ext uri="{A12FA001-AC4F-418D-AE19-62706E023703}">
                      <ahyp:hlinkClr xmlns:ahyp="http://schemas.microsoft.com/office/drawing/2018/hyperlinkcolor" val="tx"/>
                    </a:ext>
                  </a:extLst>
                </a:hlinkClick>
              </a:rPr>
              <a:t> (slide 24)</a:t>
            </a:r>
            <a:endParaRPr lang="it-IT" sz="1200" b="1" dirty="0">
              <a:solidFill>
                <a:schemeClr val="accent6"/>
              </a:solidFill>
              <a:latin typeface="+mj-lt"/>
              <a:cs typeface="Calibri"/>
            </a:endParaRPr>
          </a:p>
          <a:p>
            <a:pPr marL="342265" indent="-342265">
              <a:buClrTx/>
            </a:pPr>
            <a:r>
              <a:rPr lang="en-US" sz="1200" b="1" dirty="0">
                <a:solidFill>
                  <a:schemeClr val="accent6"/>
                </a:solidFill>
                <a:latin typeface="+mj-lt"/>
                <a:hlinkClick r:id="rId24" action="ppaction://hlinksldjump">
                  <a:extLst>
                    <a:ext uri="{A12FA001-AC4F-418D-AE19-62706E023703}">
                      <ahyp:hlinkClr xmlns:ahyp="http://schemas.microsoft.com/office/drawing/2018/hyperlinkcolor" val="tx"/>
                    </a:ext>
                  </a:extLst>
                </a:hlinkClick>
              </a:rPr>
              <a:t>WHAT SHOULD I DO IF I NEED TO CHANGE AN ALREADY APPROVED FB</a:t>
            </a:r>
            <a:r>
              <a:rPr lang="it-IT" sz="1200" b="1" dirty="0">
                <a:solidFill>
                  <a:schemeClr val="accent6"/>
                </a:solidFill>
                <a:latin typeface="+mj-lt"/>
                <a:hlinkClick r:id="rId24" action="ppaction://hlinksldjump">
                  <a:extLst>
                    <a:ext uri="{A12FA001-AC4F-418D-AE19-62706E023703}">
                      <ahyp:hlinkClr xmlns:ahyp="http://schemas.microsoft.com/office/drawing/2018/hyperlinkcolor" val="tx"/>
                    </a:ext>
                  </a:extLst>
                </a:hlinkClick>
              </a:rPr>
              <a:t>? (slide 25)</a:t>
            </a:r>
            <a:endParaRPr lang="it-IT" sz="1200" b="1" dirty="0">
              <a:solidFill>
                <a:schemeClr val="accent6"/>
              </a:solidFill>
              <a:latin typeface="+mj-lt"/>
              <a:cs typeface="Calibri"/>
            </a:endParaRPr>
          </a:p>
          <a:p>
            <a:pPr marL="342265" indent="-342265">
              <a:buClrTx/>
            </a:pPr>
            <a:r>
              <a:rPr lang="en-US" sz="1200" b="1" dirty="0">
                <a:latin typeface="+mj-lt"/>
                <a:hlinkClick r:id="rId25" action="ppaction://hlinksldjump">
                  <a:extLst>
                    <a:ext uri="{A12FA001-AC4F-418D-AE19-62706E023703}">
                      <ahyp:hlinkClr xmlns:ahyp="http://schemas.microsoft.com/office/drawing/2018/hyperlinkcolor" val="tx"/>
                    </a:ext>
                  </a:extLst>
                </a:hlinkClick>
              </a:rPr>
              <a:t>HOW CAN I REQUEST THE ACCESS TO VMS</a:t>
            </a:r>
            <a:r>
              <a:rPr lang="it-IT" sz="1200" b="1" dirty="0">
                <a:latin typeface="+mj-lt"/>
                <a:hlinkClick r:id="rId25" action="ppaction://hlinksldjump">
                  <a:extLst>
                    <a:ext uri="{A12FA001-AC4F-418D-AE19-62706E023703}">
                      <ahyp:hlinkClr xmlns:ahyp="http://schemas.microsoft.com/office/drawing/2018/hyperlinkcolor" val="tx"/>
                    </a:ext>
                  </a:extLst>
                </a:hlinkClick>
              </a:rPr>
              <a:t>? </a:t>
            </a:r>
            <a:r>
              <a:rPr lang="it-IT" sz="1200" b="1" dirty="0">
                <a:solidFill>
                  <a:schemeClr val="accent6"/>
                </a:solidFill>
                <a:latin typeface="+mj-lt"/>
                <a:hlinkClick r:id="rId25" action="ppaction://hlinksldjump">
                  <a:extLst>
                    <a:ext uri="{A12FA001-AC4F-418D-AE19-62706E023703}">
                      <ahyp:hlinkClr xmlns:ahyp="http://schemas.microsoft.com/office/drawing/2018/hyperlinkcolor" val="tx"/>
                    </a:ext>
                  </a:extLst>
                </a:hlinkClick>
              </a:rPr>
              <a:t>(slide 26)</a:t>
            </a:r>
            <a:endParaRPr lang="it-IT" sz="1200" b="1" dirty="0">
              <a:solidFill>
                <a:schemeClr val="accent6"/>
              </a:solidFill>
              <a:latin typeface="+mj-lt"/>
              <a:cs typeface="Calibri"/>
            </a:endParaRPr>
          </a:p>
          <a:p>
            <a:pPr marL="342265" indent="-342265">
              <a:buClrTx/>
            </a:pPr>
            <a:r>
              <a:rPr lang="en-US" sz="1200" b="1" dirty="0">
                <a:solidFill>
                  <a:schemeClr val="accent6"/>
                </a:solidFill>
                <a:latin typeface="+mj-lt"/>
                <a:hlinkClick r:id="rId26" action="ppaction://hlinksldjump">
                  <a:extLst>
                    <a:ext uri="{A12FA001-AC4F-418D-AE19-62706E023703}">
                      <ahyp:hlinkClr xmlns:ahyp="http://schemas.microsoft.com/office/drawing/2018/hyperlinkcolor" val="tx"/>
                    </a:ext>
                  </a:extLst>
                </a:hlinkClick>
              </a:rPr>
              <a:t>WHAT IS THE DIFFERENCE BETWEEN AN EXECUTION FB AND AN EVIDENCE</a:t>
            </a:r>
            <a:r>
              <a:rPr lang="it-IT" sz="1200" b="1" dirty="0">
                <a:solidFill>
                  <a:schemeClr val="accent6"/>
                </a:solidFill>
                <a:latin typeface="+mj-lt"/>
                <a:hlinkClick r:id="rId26" action="ppaction://hlinksldjump">
                  <a:extLst>
                    <a:ext uri="{A12FA001-AC4F-418D-AE19-62706E023703}">
                      <ahyp:hlinkClr xmlns:ahyp="http://schemas.microsoft.com/office/drawing/2018/hyperlinkcolor" val="tx"/>
                    </a:ext>
                  </a:extLst>
                </a:hlinkClick>
              </a:rPr>
              <a:t>?(slide 27)</a:t>
            </a:r>
            <a:endParaRPr lang="it-IT" sz="1200" b="1" dirty="0">
              <a:solidFill>
                <a:schemeClr val="accent6"/>
              </a:solidFill>
              <a:latin typeface="+mj-lt"/>
              <a:cs typeface="Calibri"/>
            </a:endParaRPr>
          </a:p>
          <a:p>
            <a:pPr marL="342265" indent="-342265">
              <a:buClrTx/>
            </a:pPr>
            <a:r>
              <a:rPr lang="en-US" sz="1200" b="1" dirty="0">
                <a:solidFill>
                  <a:schemeClr val="accent6"/>
                </a:solidFill>
                <a:latin typeface="+mj-lt"/>
                <a:hlinkClick r:id="rId27" action="ppaction://hlinksldjump">
                  <a:extLst>
                    <a:ext uri="{A12FA001-AC4F-418D-AE19-62706E023703}">
                      <ahyp:hlinkClr xmlns:ahyp="http://schemas.microsoft.com/office/drawing/2018/hyperlinkcolor" val="tx"/>
                    </a:ext>
                  </a:extLst>
                </a:hlinkClick>
              </a:rPr>
              <a:t>HOW AND WHEN TO OPEN EVIDENCE FOR A SEVERE MISPERFORMANCE? </a:t>
            </a:r>
            <a:r>
              <a:rPr lang="it-IT" sz="1200" b="1" dirty="0">
                <a:solidFill>
                  <a:schemeClr val="accent6"/>
                </a:solidFill>
                <a:latin typeface="+mj-lt"/>
                <a:hlinkClick r:id="rId27" action="ppaction://hlinksldjump">
                  <a:extLst>
                    <a:ext uri="{A12FA001-AC4F-418D-AE19-62706E023703}">
                      <ahyp:hlinkClr xmlns:ahyp="http://schemas.microsoft.com/office/drawing/2018/hyperlinkcolor" val="tx"/>
                    </a:ext>
                  </a:extLst>
                </a:hlinkClick>
              </a:rPr>
              <a:t>(slide 28-29)</a:t>
            </a:r>
            <a:endParaRPr lang="it-IT" sz="1200" b="1" dirty="0">
              <a:solidFill>
                <a:schemeClr val="accent6"/>
              </a:solidFill>
              <a:latin typeface="+mj-lt"/>
              <a:cs typeface="Calibri"/>
            </a:endParaRPr>
          </a:p>
          <a:p>
            <a:pPr marL="342265" indent="-342265">
              <a:buClrTx/>
            </a:pPr>
            <a:r>
              <a:rPr lang="en-US" sz="1200" b="1" dirty="0">
                <a:solidFill>
                  <a:schemeClr val="accent6"/>
                </a:solidFill>
                <a:latin typeface="+mj-lt"/>
                <a:hlinkClick r:id="rId28" action="ppaction://hlinksldjump">
                  <a:extLst>
                    <a:ext uri="{A12FA001-AC4F-418D-AE19-62706E023703}">
                      <ahyp:hlinkClr xmlns:ahyp="http://schemas.microsoft.com/office/drawing/2018/hyperlinkcolor" val="tx"/>
                    </a:ext>
                  </a:extLst>
                </a:hlinkClick>
              </a:rPr>
              <a:t>WHO CAN GIVE ME SUPPORT IN THE EVENT OF PROBLEMS RELATED TO VMS FUNCTIONING?</a:t>
            </a:r>
            <a:r>
              <a:rPr lang="it-IT" sz="1200" b="1" dirty="0">
                <a:solidFill>
                  <a:schemeClr val="accent6"/>
                </a:solidFill>
                <a:latin typeface="+mj-lt"/>
                <a:hlinkClick r:id="rId28" action="ppaction://hlinksldjump">
                  <a:extLst>
                    <a:ext uri="{A12FA001-AC4F-418D-AE19-62706E023703}">
                      <ahyp:hlinkClr xmlns:ahyp="http://schemas.microsoft.com/office/drawing/2018/hyperlinkcolor" val="tx"/>
                    </a:ext>
                  </a:extLst>
                </a:hlinkClick>
              </a:rPr>
              <a:t> (slide 30)</a:t>
            </a:r>
            <a:endParaRPr lang="it-IT" sz="1200" dirty="0">
              <a:solidFill>
                <a:schemeClr val="accent6"/>
              </a:solidFill>
              <a:cs typeface="Calibri"/>
            </a:endParaRPr>
          </a:p>
          <a:p>
            <a:pPr marL="342265" indent="-342265">
              <a:buClrTx/>
            </a:pPr>
            <a:endParaRPr lang="it-IT" sz="1200" dirty="0">
              <a:cs typeface="Calibri"/>
            </a:endParaRPr>
          </a:p>
          <a:p>
            <a:pPr marL="342265" indent="-342265">
              <a:buClrTx/>
            </a:pPr>
            <a:endParaRPr lang="it-IT" sz="1200" dirty="0">
              <a:cs typeface="Calibri"/>
            </a:endParaRPr>
          </a:p>
          <a:p>
            <a:pPr marL="342265" indent="-342265">
              <a:buClrTx/>
            </a:pPr>
            <a:endParaRPr lang="it-IT" sz="1200" dirty="0">
              <a:cs typeface="Calibri"/>
            </a:endParaRPr>
          </a:p>
        </p:txBody>
      </p:sp>
    </p:spTree>
    <p:extLst>
      <p:ext uri="{BB962C8B-B14F-4D97-AF65-F5344CB8AC3E}">
        <p14:creationId xmlns:p14="http://schemas.microsoft.com/office/powerpoint/2010/main" val="228787610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641245" y="68971"/>
            <a:ext cx="10731605" cy="778099"/>
          </a:xfrm>
        </p:spPr>
        <p:txBody>
          <a:bodyPr>
            <a:normAutofit/>
          </a:bodyPr>
          <a:lstStyle/>
          <a:p>
            <a:r>
              <a:rPr lang="en-US" dirty="0">
                <a:latin typeface="EniTabReg" panose="02000506030000020004" pitchFamily="50" charset="0"/>
              </a:rPr>
              <a:t>WHO ARE THE ACTORS INVOLVED IN THE TENDER FB COMPILATION?</a:t>
            </a:r>
            <a:endParaRPr lang="it-IT" dirty="0">
              <a:latin typeface="EniTabReg" panose="02000506030000020004" pitchFamily="50" charset="0"/>
            </a:endParaRP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20</a:t>
            </a:fld>
            <a:endParaRPr lang="it-IT"/>
          </a:p>
        </p:txBody>
      </p:sp>
      <p:sp>
        <p:nvSpPr>
          <p:cNvPr id="16" name="Rettangolo 15">
            <a:extLst>
              <a:ext uri="{FF2B5EF4-FFF2-40B4-BE49-F238E27FC236}">
                <a16:creationId xmlns:a16="http://schemas.microsoft.com/office/drawing/2014/main" id="{D4C56EEC-B07D-44BB-A6E4-5BABA13FD4B2}"/>
              </a:ext>
            </a:extLst>
          </p:cNvPr>
          <p:cNvSpPr/>
          <p:nvPr/>
        </p:nvSpPr>
        <p:spPr>
          <a:xfrm>
            <a:off x="649584" y="826344"/>
            <a:ext cx="10278246" cy="369332"/>
          </a:xfrm>
          <a:prstGeom prst="rect">
            <a:avLst/>
          </a:prstGeom>
        </p:spPr>
        <p:txBody>
          <a:bodyPr wrap="square">
            <a:spAutoFit/>
          </a:bodyPr>
          <a:lstStyle/>
          <a:p>
            <a:r>
              <a:rPr lang="en-US" dirty="0">
                <a:latin typeface="EniTabReg" panose="02000506030000020004" pitchFamily="50" charset="0"/>
              </a:rPr>
              <a:t>Procedure: Supplier Performance Assessment and Vendor Rating - pro pr 011 </a:t>
            </a:r>
            <a:r>
              <a:rPr lang="en-US" dirty="0" err="1">
                <a:latin typeface="EniTabReg" panose="02000506030000020004" pitchFamily="50" charset="0"/>
              </a:rPr>
              <a:t>eni</a:t>
            </a:r>
            <a:r>
              <a:rPr lang="en-US" dirty="0">
                <a:latin typeface="EniTabReg" panose="02000506030000020004" pitchFamily="50" charset="0"/>
              </a:rPr>
              <a:t> spa r03</a:t>
            </a:r>
            <a:endParaRPr lang="it-IT" dirty="0">
              <a:latin typeface="EniTabReg" panose="02000506030000020004" pitchFamily="50" charset="0"/>
            </a:endParaRPr>
          </a:p>
        </p:txBody>
      </p:sp>
      <p:sp>
        <p:nvSpPr>
          <p:cNvPr id="5" name="Rettangolo 4">
            <a:extLst>
              <a:ext uri="{FF2B5EF4-FFF2-40B4-BE49-F238E27FC236}">
                <a16:creationId xmlns:a16="http://schemas.microsoft.com/office/drawing/2014/main" id="{F7648DEE-333D-0950-0184-4A16C7D1A76A}"/>
              </a:ext>
            </a:extLst>
          </p:cNvPr>
          <p:cNvSpPr/>
          <p:nvPr/>
        </p:nvSpPr>
        <p:spPr>
          <a:xfrm>
            <a:off x="616225" y="1350188"/>
            <a:ext cx="11016141" cy="1323439"/>
          </a:xfrm>
          <a:prstGeom prst="rect">
            <a:avLst/>
          </a:prstGeom>
        </p:spPr>
        <p:txBody>
          <a:bodyPr wrap="square">
            <a:spAutoFit/>
          </a:bodyPr>
          <a:lstStyle/>
          <a:p>
            <a:pPr algn="just"/>
            <a:r>
              <a:rPr lang="en-US" sz="2000" b="1" dirty="0">
                <a:solidFill>
                  <a:srgbClr val="CA0538"/>
                </a:solidFill>
                <a:latin typeface="EniTabReg" panose="02000506030000020004" pitchFamily="50" charset="0"/>
              </a:rPr>
              <a:t>Feedback compiler - </a:t>
            </a:r>
            <a:r>
              <a:rPr lang="en-US" sz="2000" dirty="0">
                <a:latin typeface="EniTabReg" panose="02000506030000020004" pitchFamily="50" charset="0"/>
              </a:rPr>
              <a:t>Resource belonging to the Procurement Unit, which manages the procedures</a:t>
            </a:r>
            <a:r>
              <a:rPr lang="en-US" sz="2000" b="1" dirty="0">
                <a:latin typeface="EniTabReg" panose="02000506030000020004" pitchFamily="50" charset="0"/>
              </a:rPr>
              <a:t>:</a:t>
            </a:r>
          </a:p>
          <a:p>
            <a:pPr marL="342900" indent="-342900" algn="just">
              <a:buFont typeface="Arial" panose="020B0604020202020204" pitchFamily="34" charset="0"/>
              <a:buChar char="•"/>
            </a:pPr>
            <a:r>
              <a:rPr lang="en-US" sz="2000" dirty="0">
                <a:latin typeface="EniTabReg" panose="02000506030000020004" pitchFamily="50" charset="0"/>
              </a:rPr>
              <a:t>monitors the supplier's performance in the tender phase and compiles the tender feedback;</a:t>
            </a:r>
          </a:p>
          <a:p>
            <a:pPr marL="342900" indent="-342900" algn="just">
              <a:buFont typeface="Arial" panose="020B0604020202020204" pitchFamily="34" charset="0"/>
              <a:buChar char="•"/>
            </a:pPr>
            <a:r>
              <a:rPr lang="en-US" sz="2000" dirty="0">
                <a:latin typeface="EniTabReg" panose="02000506030000020004" pitchFamily="50" charset="0"/>
              </a:rPr>
              <a:t>reports any serious breaches or offenses detected by the supplier, using the appropriate form, which is submitted to the tender feedback approver</a:t>
            </a:r>
            <a:endParaRPr lang="it-IT" sz="2000" dirty="0">
              <a:latin typeface="EniTabReg" panose="02000506030000020004" pitchFamily="50" charset="0"/>
            </a:endParaRPr>
          </a:p>
        </p:txBody>
      </p:sp>
      <p:sp>
        <p:nvSpPr>
          <p:cNvPr id="6" name="Rettangolo 5">
            <a:extLst>
              <a:ext uri="{FF2B5EF4-FFF2-40B4-BE49-F238E27FC236}">
                <a16:creationId xmlns:a16="http://schemas.microsoft.com/office/drawing/2014/main" id="{88C1D0DC-9FD1-921B-006B-C2BC398EC4A1}"/>
              </a:ext>
            </a:extLst>
          </p:cNvPr>
          <p:cNvSpPr/>
          <p:nvPr/>
        </p:nvSpPr>
        <p:spPr>
          <a:xfrm>
            <a:off x="641245" y="2981404"/>
            <a:ext cx="11016141" cy="2246769"/>
          </a:xfrm>
          <a:prstGeom prst="rect">
            <a:avLst/>
          </a:prstGeom>
        </p:spPr>
        <p:txBody>
          <a:bodyPr wrap="square">
            <a:spAutoFit/>
          </a:bodyPr>
          <a:lstStyle/>
          <a:p>
            <a:pPr algn="just"/>
            <a:r>
              <a:rPr lang="en-US" sz="2000" b="1" dirty="0">
                <a:solidFill>
                  <a:srgbClr val="CA0538"/>
                </a:solidFill>
                <a:latin typeface="EniTabReg" panose="02000506030000020004" pitchFamily="50" charset="0"/>
              </a:rPr>
              <a:t>Feedback approver:</a:t>
            </a:r>
          </a:p>
          <a:p>
            <a:pPr marL="342900" indent="-342900" algn="just">
              <a:buFont typeface="Arial" panose="020B0604020202020204" pitchFamily="34" charset="0"/>
              <a:buChar char="•"/>
            </a:pPr>
            <a:r>
              <a:rPr lang="en-US" sz="2000" dirty="0">
                <a:latin typeface="EniTabReg" panose="02000506030000020004" pitchFamily="50" charset="0"/>
              </a:rPr>
              <a:t>approves the tender feedback form and manages its notification to the supplier, also managing any disputes from suppliers;</a:t>
            </a:r>
          </a:p>
          <a:p>
            <a:pPr marL="342900" indent="-342900" algn="just">
              <a:buFont typeface="Arial" panose="020B0604020202020204" pitchFamily="34" charset="0"/>
              <a:buChar char="•"/>
            </a:pPr>
            <a:r>
              <a:rPr lang="en-US" sz="2000" dirty="0">
                <a:latin typeface="EniTabReg" panose="02000506030000020004" pitchFamily="50" charset="0"/>
              </a:rPr>
              <a:t>reports any serious breaches or offenses detected by the supplier using the appropriate form or validates the form drawn up by the compiler, submits it to the approval of his immediate superior and manages any disputes from suppliers relating to serious breaches detected during the tender phase;</a:t>
            </a:r>
          </a:p>
          <a:p>
            <a:pPr marL="342900" indent="-342900" algn="just">
              <a:buFont typeface="Arial" panose="020B0604020202020204" pitchFamily="34" charset="0"/>
              <a:buChar char="•"/>
            </a:pPr>
            <a:r>
              <a:rPr lang="en-US" sz="2000" dirty="0">
                <a:latin typeface="EniTabReg" panose="02000506030000020004" pitchFamily="50" charset="0"/>
              </a:rPr>
              <a:t>participates, where required, in the Evaluation Teams</a:t>
            </a:r>
          </a:p>
        </p:txBody>
      </p:sp>
    </p:spTree>
    <p:extLst>
      <p:ext uri="{BB962C8B-B14F-4D97-AF65-F5344CB8AC3E}">
        <p14:creationId xmlns:p14="http://schemas.microsoft.com/office/powerpoint/2010/main" val="86400119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A0E2E5B-F068-D849-6476-CBF4AE946FC7}"/>
              </a:ext>
            </a:extLst>
          </p:cNvPr>
          <p:cNvSpPr>
            <a:spLocks noGrp="1"/>
          </p:cNvSpPr>
          <p:nvPr>
            <p:ph type="sldNum" sz="quarter" idx="12"/>
          </p:nvPr>
        </p:nvSpPr>
        <p:spPr/>
        <p:txBody>
          <a:bodyPr/>
          <a:lstStyle/>
          <a:p>
            <a:fld id="{707872E8-939B-41AC-B617-4CE710FB602C}" type="slidenum">
              <a:rPr lang="it-IT" smtClean="0"/>
              <a:pPr/>
              <a:t>21</a:t>
            </a:fld>
            <a:endParaRPr lang="it-IT"/>
          </a:p>
        </p:txBody>
      </p:sp>
      <p:sp>
        <p:nvSpPr>
          <p:cNvPr id="3" name="CasellaDiTesto 2">
            <a:extLst>
              <a:ext uri="{FF2B5EF4-FFF2-40B4-BE49-F238E27FC236}">
                <a16:creationId xmlns:a16="http://schemas.microsoft.com/office/drawing/2014/main" id="{50E51AF3-4E2E-FF3F-F389-C162E6060CBC}"/>
              </a:ext>
            </a:extLst>
          </p:cNvPr>
          <p:cNvSpPr txBox="1"/>
          <p:nvPr/>
        </p:nvSpPr>
        <p:spPr>
          <a:xfrm>
            <a:off x="739186" y="98758"/>
            <a:ext cx="10695168" cy="712183"/>
          </a:xfrm>
          <a:prstGeom prst="rect">
            <a:avLst/>
          </a:prstGeom>
          <a:noFill/>
        </p:spPr>
        <p:txBody>
          <a:bodyPr wrap="square">
            <a:spAutoFit/>
          </a:bodyPr>
          <a:lstStyle/>
          <a:p>
            <a:pPr defTabSz="914377">
              <a:lnSpc>
                <a:spcPts val="2400"/>
              </a:lnSpc>
              <a:spcBef>
                <a:spcPct val="0"/>
              </a:spcBef>
            </a:pPr>
            <a:r>
              <a:rPr lang="en-US" sz="2400" b="1" dirty="0">
                <a:latin typeface="+mj-lt"/>
                <a:ea typeface="+mj-ea"/>
                <a:cs typeface="+mj-cs"/>
              </a:rPr>
              <a:t>WHAT HAPPENS IN THE EVENT OF NEGATIVE TENDER FB OR REPORTS ABOUT PARTICIPANTS IN THE PROCEDURE?</a:t>
            </a:r>
            <a:endParaRPr lang="it-IT" sz="2400" b="1" dirty="0">
              <a:latin typeface="+mj-lt"/>
              <a:ea typeface="+mj-ea"/>
              <a:cs typeface="+mj-cs"/>
            </a:endParaRPr>
          </a:p>
        </p:txBody>
      </p:sp>
      <p:sp>
        <p:nvSpPr>
          <p:cNvPr id="7" name="CasellaDiTesto 6">
            <a:extLst>
              <a:ext uri="{FF2B5EF4-FFF2-40B4-BE49-F238E27FC236}">
                <a16:creationId xmlns:a16="http://schemas.microsoft.com/office/drawing/2014/main" id="{8881914B-804C-6286-7DFB-0A772E782ADB}"/>
              </a:ext>
            </a:extLst>
          </p:cNvPr>
          <p:cNvSpPr txBox="1"/>
          <p:nvPr/>
        </p:nvSpPr>
        <p:spPr>
          <a:xfrm>
            <a:off x="739186" y="1536174"/>
            <a:ext cx="10977060" cy="3785652"/>
          </a:xfrm>
          <a:prstGeom prst="rect">
            <a:avLst/>
          </a:prstGeom>
          <a:noFill/>
        </p:spPr>
        <p:txBody>
          <a:bodyPr wrap="square" rtlCol="0">
            <a:spAutoFit/>
          </a:bodyPr>
          <a:lstStyle/>
          <a:p>
            <a:pPr algn="just"/>
            <a:r>
              <a:rPr lang="en-US" sz="2400" dirty="0"/>
              <a:t>VEMAD analyzes the mandatory tender feedbacks recorded on a quarterly basis and in the event of negative FBs being detected on the contract assignees or reports on the other participants in a procedure, it can request further information and/or clarifications from the compiling buyer (e.g. evaluation not suitably justified where required).</a:t>
            </a:r>
          </a:p>
          <a:p>
            <a:pPr algn="just"/>
            <a:r>
              <a:rPr lang="en-US" sz="2400" dirty="0"/>
              <a:t>VEMAD transmits the details of the FB to the relevant qualification unit, in consideration of the prevailing GM for the procedure.</a:t>
            </a:r>
          </a:p>
          <a:p>
            <a:pPr algn="just"/>
            <a:r>
              <a:rPr lang="en-US" sz="2400" dirty="0"/>
              <a:t>The qualification unit will be able to assess:</a:t>
            </a:r>
          </a:p>
          <a:p>
            <a:pPr marL="342900" indent="-342900" algn="just">
              <a:buFont typeface="Arial" panose="020B0604020202020204" pitchFamily="34" charset="0"/>
              <a:buChar char="•"/>
            </a:pPr>
            <a:r>
              <a:rPr lang="en-US" sz="2400" dirty="0"/>
              <a:t>review of the qualification status of suppliers invited to tender</a:t>
            </a:r>
          </a:p>
          <a:p>
            <a:pPr marL="342900" indent="-342900" algn="just">
              <a:buFont typeface="Arial" panose="020B0604020202020204" pitchFamily="34" charset="0"/>
              <a:buChar char="•"/>
            </a:pPr>
            <a:r>
              <a:rPr lang="en-US" sz="2400" dirty="0"/>
              <a:t>adequacy of the Vendor Lists in relation to the specific CCs</a:t>
            </a:r>
            <a:endParaRPr lang="it-IT" sz="2400" dirty="0"/>
          </a:p>
        </p:txBody>
      </p:sp>
    </p:spTree>
    <p:extLst>
      <p:ext uri="{BB962C8B-B14F-4D97-AF65-F5344CB8AC3E}">
        <p14:creationId xmlns:p14="http://schemas.microsoft.com/office/powerpoint/2010/main" val="128035601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con angoli arrotondati 1">
            <a:extLst>
              <a:ext uri="{FF2B5EF4-FFF2-40B4-BE49-F238E27FC236}">
                <a16:creationId xmlns:a16="http://schemas.microsoft.com/office/drawing/2014/main" id="{DDD0765E-BA79-4230-88E6-E6B359F4CD98}"/>
              </a:ext>
            </a:extLst>
          </p:cNvPr>
          <p:cNvSpPr/>
          <p:nvPr/>
        </p:nvSpPr>
        <p:spPr>
          <a:xfrm>
            <a:off x="4396615" y="1185919"/>
            <a:ext cx="6625652" cy="2725461"/>
          </a:xfrm>
          <a:prstGeom prst="roundRect">
            <a:avLst>
              <a:gd name="adj" fmla="val 3957"/>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22</a:t>
            </a:fld>
            <a:endParaRPr lang="it-IT"/>
          </a:p>
        </p:txBody>
      </p:sp>
      <p:sp>
        <p:nvSpPr>
          <p:cNvPr id="6" name="Segnaposto contenuto 2">
            <a:extLst>
              <a:ext uri="{FF2B5EF4-FFF2-40B4-BE49-F238E27FC236}">
                <a16:creationId xmlns:a16="http://schemas.microsoft.com/office/drawing/2014/main" id="{D821323A-B253-4E4A-ADE4-3CA9D8077589}"/>
              </a:ext>
            </a:extLst>
          </p:cNvPr>
          <p:cNvSpPr txBox="1">
            <a:spLocks/>
          </p:cNvSpPr>
          <p:nvPr/>
        </p:nvSpPr>
        <p:spPr>
          <a:xfrm>
            <a:off x="308113" y="1661680"/>
            <a:ext cx="3983939" cy="2046357"/>
          </a:xfrm>
          <a:prstGeom prst="rect">
            <a:avLst/>
          </a:prstGeom>
        </p:spPr>
        <p:txBody>
          <a:bodyPr>
            <a:no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i="0" dirty="0">
                <a:latin typeface="EniTabReg" panose="02000506030000020004" pitchFamily="50" charset="0"/>
              </a:rPr>
              <a:t>For a specific PROCEDURE it is possible to register feedback on a voluntary basis, if VMS has not generated the request for completion by e-mail (not </a:t>
            </a:r>
            <a:r>
              <a:rPr lang="en-US" sz="2000" i="0" dirty="0" err="1">
                <a:latin typeface="EniTabReg" panose="02000506030000020004" pitchFamily="50" charset="0"/>
              </a:rPr>
              <a:t>mandatoryfeedback</a:t>
            </a:r>
            <a:r>
              <a:rPr lang="en-US" sz="2000" i="0" dirty="0">
                <a:latin typeface="EniTabReg" panose="02000506030000020004" pitchFamily="50" charset="0"/>
              </a:rPr>
              <a:t>)</a:t>
            </a:r>
            <a:endParaRPr lang="it-IT" sz="2000" b="1" i="0" dirty="0">
              <a:latin typeface="EniTabReg" panose="02000506030000020004" pitchFamily="50" charset="0"/>
            </a:endParaRPr>
          </a:p>
        </p:txBody>
      </p:sp>
      <p:sp>
        <p:nvSpPr>
          <p:cNvPr id="9" name="Segnaposto contenuto 2">
            <a:extLst>
              <a:ext uri="{FF2B5EF4-FFF2-40B4-BE49-F238E27FC236}">
                <a16:creationId xmlns:a16="http://schemas.microsoft.com/office/drawing/2014/main" id="{3D8CA054-93F5-4578-8F8D-7DFEBE0A9A10}"/>
              </a:ext>
            </a:extLst>
          </p:cNvPr>
          <p:cNvSpPr txBox="1">
            <a:spLocks/>
          </p:cNvSpPr>
          <p:nvPr/>
        </p:nvSpPr>
        <p:spPr bwMode="auto">
          <a:xfrm>
            <a:off x="3174738" y="5409005"/>
            <a:ext cx="8670259" cy="707886"/>
          </a:xfrm>
          <a:prstGeom prst="rect">
            <a:avLst/>
          </a:prstGeom>
        </p:spPr>
        <p:txBody>
          <a:bodyPr wrap="square">
            <a:spAutoFit/>
          </a:bodyPr>
          <a:lstStyle>
            <a:defPPr>
              <a:defRPr lang="it-IT"/>
            </a:defPPr>
            <a:lvl1pPr marL="342900" indent="-342900" algn="just">
              <a:buClr>
                <a:srgbClr val="CA0538"/>
              </a:buClr>
              <a:buFont typeface="+mj-lt"/>
              <a:buAutoNum type="arabicPeriod"/>
            </a:lvl1pPr>
          </a:lstStyle>
          <a:p>
            <a:pPr>
              <a:buFont typeface="+mj-lt"/>
              <a:buAutoNum type="arabicPeriod" startAt="3"/>
            </a:pPr>
            <a:r>
              <a:rPr lang="en-US" sz="2000" dirty="0">
                <a:latin typeface="EniTabReg" panose="02000506030000020004" pitchFamily="50" charset="0"/>
              </a:rPr>
              <a:t>VMS confirms the creation of the request by providing an identification number: this number represents the feedback number</a:t>
            </a:r>
            <a:endParaRPr lang="it-IT" sz="2000" b="1" dirty="0">
              <a:latin typeface="EniTabReg" panose="02000506030000020004" pitchFamily="50" charset="0"/>
            </a:endParaRPr>
          </a:p>
        </p:txBody>
      </p:sp>
      <p:grpSp>
        <p:nvGrpSpPr>
          <p:cNvPr id="5" name="Gruppo 4">
            <a:extLst>
              <a:ext uri="{FF2B5EF4-FFF2-40B4-BE49-F238E27FC236}">
                <a16:creationId xmlns:a16="http://schemas.microsoft.com/office/drawing/2014/main" id="{E9999A3F-6B60-4647-9481-541481455FEC}"/>
              </a:ext>
            </a:extLst>
          </p:cNvPr>
          <p:cNvGrpSpPr/>
          <p:nvPr/>
        </p:nvGrpSpPr>
        <p:grpSpPr>
          <a:xfrm>
            <a:off x="4966240" y="941163"/>
            <a:ext cx="5486402" cy="369332"/>
            <a:chOff x="5234350" y="941163"/>
            <a:chExt cx="3833689" cy="369332"/>
          </a:xfrm>
        </p:grpSpPr>
        <p:sp>
          <p:nvSpPr>
            <p:cNvPr id="16" name="Rettangolo 15">
              <a:extLst>
                <a:ext uri="{FF2B5EF4-FFF2-40B4-BE49-F238E27FC236}">
                  <a16:creationId xmlns:a16="http://schemas.microsoft.com/office/drawing/2014/main" id="{7646A06B-4548-46F8-9851-54889A227684}"/>
                </a:ext>
              </a:extLst>
            </p:cNvPr>
            <p:cNvSpPr/>
            <p:nvPr/>
          </p:nvSpPr>
          <p:spPr>
            <a:xfrm>
              <a:off x="5234350" y="1080441"/>
              <a:ext cx="3833689" cy="2015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7" name="CasellaDiTesto 16">
              <a:extLst>
                <a:ext uri="{FF2B5EF4-FFF2-40B4-BE49-F238E27FC236}">
                  <a16:creationId xmlns:a16="http://schemas.microsoft.com/office/drawing/2014/main" id="{7A718D5A-4834-41C7-9E94-C5DCF9F3111A}"/>
                </a:ext>
              </a:extLst>
            </p:cNvPr>
            <p:cNvSpPr txBox="1"/>
            <p:nvPr/>
          </p:nvSpPr>
          <p:spPr>
            <a:xfrm>
              <a:off x="5755339" y="941163"/>
              <a:ext cx="2791711" cy="369332"/>
            </a:xfrm>
            <a:prstGeom prst="rect">
              <a:avLst/>
            </a:prstGeom>
            <a:noFill/>
          </p:spPr>
          <p:txBody>
            <a:bodyPr wrap="square" rtlCol="0">
              <a:spAutoFit/>
            </a:bodyPr>
            <a:lstStyle/>
            <a:p>
              <a:pPr algn="ctr"/>
              <a:r>
                <a:rPr lang="en-US" b="1" dirty="0">
                  <a:latin typeface="EniTabReg" panose="02000506030000020004" pitchFamily="50" charset="0"/>
                </a:rPr>
                <a:t>Creating an optional tender feedback</a:t>
              </a:r>
              <a:endParaRPr lang="it-IT" b="1" dirty="0">
                <a:latin typeface="EniTabReg" panose="02000506030000020004" pitchFamily="50" charset="0"/>
              </a:endParaRPr>
            </a:p>
          </p:txBody>
        </p:sp>
      </p:grpSp>
      <p:sp>
        <p:nvSpPr>
          <p:cNvPr id="14" name="Rettangolo 13">
            <a:extLst>
              <a:ext uri="{FF2B5EF4-FFF2-40B4-BE49-F238E27FC236}">
                <a16:creationId xmlns:a16="http://schemas.microsoft.com/office/drawing/2014/main" id="{B13C5BF0-6D80-49DC-9F12-6D0949CB94B3}"/>
              </a:ext>
            </a:extLst>
          </p:cNvPr>
          <p:cNvSpPr/>
          <p:nvPr/>
        </p:nvSpPr>
        <p:spPr>
          <a:xfrm>
            <a:off x="3174731" y="4483199"/>
            <a:ext cx="8471510" cy="1015663"/>
          </a:xfrm>
          <a:prstGeom prst="rect">
            <a:avLst/>
          </a:prstGeom>
        </p:spPr>
        <p:txBody>
          <a:bodyPr wrap="square">
            <a:spAutoFit/>
          </a:bodyPr>
          <a:lstStyle/>
          <a:p>
            <a:pPr marL="342900" indent="-342900" algn="just">
              <a:buClr>
                <a:srgbClr val="CA0538"/>
              </a:buClr>
              <a:buFont typeface="+mj-lt"/>
              <a:buAutoNum type="arabicPeriod"/>
            </a:pPr>
            <a:r>
              <a:rPr lang="en-US" sz="2000" dirty="0">
                <a:latin typeface="EniTabReg" panose="02000506030000020004" pitchFamily="50" charset="0"/>
              </a:rPr>
              <a:t>Select the line of the PAC of interest within the Award List</a:t>
            </a:r>
          </a:p>
          <a:p>
            <a:pPr marL="342900" indent="-342900" algn="just">
              <a:buClr>
                <a:srgbClr val="CA0538"/>
              </a:buClr>
              <a:buFont typeface="+mj-lt"/>
              <a:buAutoNum type="arabicPeriod"/>
            </a:pPr>
            <a:r>
              <a:rPr lang="en-US" sz="2000" dirty="0">
                <a:latin typeface="EniTabReg" panose="02000506030000020004" pitchFamily="50" charset="0"/>
              </a:rPr>
              <a:t>Click on “</a:t>
            </a:r>
            <a:r>
              <a:rPr lang="en-US" sz="2000" dirty="0" err="1">
                <a:latin typeface="EniTabReg" panose="02000506030000020004" pitchFamily="50" charset="0"/>
              </a:rPr>
              <a:t>Crea</a:t>
            </a:r>
            <a:r>
              <a:rPr lang="en-US" sz="2000" dirty="0">
                <a:latin typeface="EniTabReg" panose="02000506030000020004" pitchFamily="50" charset="0"/>
              </a:rPr>
              <a:t> Rich. </a:t>
            </a:r>
            <a:r>
              <a:rPr lang="en-US" sz="2000" dirty="0" err="1">
                <a:latin typeface="EniTabReg" panose="02000506030000020004" pitchFamily="50" charset="0"/>
              </a:rPr>
              <a:t>Valutazione</a:t>
            </a:r>
            <a:r>
              <a:rPr lang="en-US" sz="2000" dirty="0">
                <a:latin typeface="EniTabReg" panose="02000506030000020004" pitchFamily="50" charset="0"/>
              </a:rPr>
              <a:t> </a:t>
            </a:r>
            <a:r>
              <a:rPr lang="en-US" sz="2000" dirty="0" err="1">
                <a:latin typeface="EniTabReg" panose="02000506030000020004" pitchFamily="50" charset="0"/>
              </a:rPr>
              <a:t>Forn</a:t>
            </a:r>
            <a:r>
              <a:rPr lang="en-US" sz="2000" dirty="0">
                <a:latin typeface="EniTabReg" panose="02000506030000020004" pitchFamily="50" charset="0"/>
              </a:rPr>
              <a:t>.” Winners or non-bidders (depending on the case)</a:t>
            </a:r>
            <a:endParaRPr lang="it-IT" sz="2000" dirty="0">
              <a:latin typeface="EniTabReg" panose="02000506030000020004" pitchFamily="50" charset="0"/>
            </a:endParaRPr>
          </a:p>
        </p:txBody>
      </p:sp>
      <p:sp>
        <p:nvSpPr>
          <p:cNvPr id="8" name="Titolo 2">
            <a:extLst>
              <a:ext uri="{FF2B5EF4-FFF2-40B4-BE49-F238E27FC236}">
                <a16:creationId xmlns:a16="http://schemas.microsoft.com/office/drawing/2014/main" id="{178A691C-9005-325C-AF06-CDCEA608CE38}"/>
              </a:ext>
            </a:extLst>
          </p:cNvPr>
          <p:cNvSpPr txBox="1">
            <a:spLocks/>
          </p:cNvSpPr>
          <p:nvPr/>
        </p:nvSpPr>
        <p:spPr>
          <a:xfrm>
            <a:off x="730197" y="164055"/>
            <a:ext cx="10731605" cy="778099"/>
          </a:xfrm>
          <a:prstGeom prst="rect">
            <a:avLst/>
          </a:prstGeom>
        </p:spPr>
        <p:txBody>
          <a:bodyPr vert="horz" lIns="91440" tIns="45720" rIns="9144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en-US" dirty="0">
                <a:latin typeface="EniTabReg" panose="02000506030000020004" pitchFamily="50" charset="0"/>
              </a:rPr>
              <a:t>HOW TO CREATE AN OPTIONAL TENDER FEEDBACK? </a:t>
            </a:r>
            <a:endParaRPr lang="it-IT" dirty="0">
              <a:latin typeface="EniTabReg" panose="02000506030000020004" pitchFamily="50" charset="0"/>
            </a:endParaRPr>
          </a:p>
        </p:txBody>
      </p:sp>
      <p:sp>
        <p:nvSpPr>
          <p:cNvPr id="13" name="Rettangolo 12">
            <a:extLst>
              <a:ext uri="{FF2B5EF4-FFF2-40B4-BE49-F238E27FC236}">
                <a16:creationId xmlns:a16="http://schemas.microsoft.com/office/drawing/2014/main" id="{1DE3A4F3-0C14-D8D1-941F-691097776A98}"/>
              </a:ext>
            </a:extLst>
          </p:cNvPr>
          <p:cNvSpPr/>
          <p:nvPr/>
        </p:nvSpPr>
        <p:spPr>
          <a:xfrm>
            <a:off x="8918917" y="241088"/>
            <a:ext cx="2926080" cy="5277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Operating </a:t>
            </a:r>
            <a:r>
              <a:rPr lang="it-IT" b="1" dirty="0" err="1">
                <a:solidFill>
                  <a:schemeClr val="tx1"/>
                </a:solidFill>
              </a:rPr>
              <a:t>Instructions</a:t>
            </a:r>
            <a:endParaRPr lang="it-IT" b="1" dirty="0">
              <a:solidFill>
                <a:schemeClr val="tx1"/>
              </a:solidFill>
            </a:endParaRPr>
          </a:p>
        </p:txBody>
      </p:sp>
      <p:pic>
        <p:nvPicPr>
          <p:cNvPr id="7" name="Immagine 6">
            <a:extLst>
              <a:ext uri="{FF2B5EF4-FFF2-40B4-BE49-F238E27FC236}">
                <a16:creationId xmlns:a16="http://schemas.microsoft.com/office/drawing/2014/main" id="{777CCD03-09BB-A7FC-E3AD-32C02A80895B}"/>
              </a:ext>
            </a:extLst>
          </p:cNvPr>
          <p:cNvPicPr>
            <a:picLocks noChangeAspect="1"/>
          </p:cNvPicPr>
          <p:nvPr/>
        </p:nvPicPr>
        <p:blipFill>
          <a:blip r:embed="rId2"/>
          <a:stretch>
            <a:fillRect/>
          </a:stretch>
        </p:blipFill>
        <p:spPr>
          <a:xfrm>
            <a:off x="4468075" y="1661680"/>
            <a:ext cx="6482732" cy="2063364"/>
          </a:xfrm>
          <a:prstGeom prst="rect">
            <a:avLst/>
          </a:prstGeom>
        </p:spPr>
      </p:pic>
      <p:cxnSp>
        <p:nvCxnSpPr>
          <p:cNvPr id="15" name="Connettore 2 14">
            <a:extLst>
              <a:ext uri="{FF2B5EF4-FFF2-40B4-BE49-F238E27FC236}">
                <a16:creationId xmlns:a16="http://schemas.microsoft.com/office/drawing/2014/main" id="{3E897736-6255-43ED-8FCC-616BC2B61325}"/>
              </a:ext>
            </a:extLst>
          </p:cNvPr>
          <p:cNvCxnSpPr>
            <a:cxnSpLocks/>
          </p:cNvCxnSpPr>
          <p:nvPr/>
        </p:nvCxnSpPr>
        <p:spPr>
          <a:xfrm>
            <a:off x="5769161" y="2926081"/>
            <a:ext cx="0" cy="1438993"/>
          </a:xfrm>
          <a:prstGeom prst="straightConnector1">
            <a:avLst/>
          </a:prstGeom>
          <a:ln>
            <a:headEnd type="ova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8712455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CA0E2E5B-F068-D849-6476-CBF4AE946FC7}"/>
              </a:ext>
            </a:extLst>
          </p:cNvPr>
          <p:cNvSpPr>
            <a:spLocks noGrp="1"/>
          </p:cNvSpPr>
          <p:nvPr>
            <p:ph type="sldNum" sz="quarter" idx="12"/>
          </p:nvPr>
        </p:nvSpPr>
        <p:spPr/>
        <p:txBody>
          <a:bodyPr/>
          <a:lstStyle/>
          <a:p>
            <a:fld id="{707872E8-939B-41AC-B617-4CE710FB602C}" type="slidenum">
              <a:rPr lang="it-IT" smtClean="0"/>
              <a:pPr/>
              <a:t>23</a:t>
            </a:fld>
            <a:endParaRPr lang="it-IT"/>
          </a:p>
        </p:txBody>
      </p:sp>
      <p:sp>
        <p:nvSpPr>
          <p:cNvPr id="5" name="Titolo 1">
            <a:extLst>
              <a:ext uri="{FF2B5EF4-FFF2-40B4-BE49-F238E27FC236}">
                <a16:creationId xmlns:a16="http://schemas.microsoft.com/office/drawing/2014/main" id="{3C258FED-4F4A-5E1C-C6A8-70A3319E7D89}"/>
              </a:ext>
            </a:extLst>
          </p:cNvPr>
          <p:cNvSpPr txBox="1">
            <a:spLocks/>
          </p:cNvSpPr>
          <p:nvPr/>
        </p:nvSpPr>
        <p:spPr>
          <a:xfrm>
            <a:off x="938620" y="0"/>
            <a:ext cx="10182225" cy="777600"/>
          </a:xfrm>
          <a:prstGeom prst="rect">
            <a:avLst/>
          </a:prstGeom>
        </p:spPr>
        <p:txBody>
          <a:bodyPr vert="horz" lIns="91440" tIns="45720" rIns="9144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en-US" dirty="0"/>
              <a:t>WHO AND WHEN CAN NOTIFY THE PERFORMANCE TO THE SUPPLIER? IS REQUIRED?</a:t>
            </a:r>
            <a:endParaRPr lang="it-IT" dirty="0"/>
          </a:p>
        </p:txBody>
      </p:sp>
      <p:sp>
        <p:nvSpPr>
          <p:cNvPr id="6" name="Segnaposto contenuto 2">
            <a:extLst>
              <a:ext uri="{FF2B5EF4-FFF2-40B4-BE49-F238E27FC236}">
                <a16:creationId xmlns:a16="http://schemas.microsoft.com/office/drawing/2014/main" id="{DF9DCA53-9C81-36B3-843D-2DA6F3DD5331}"/>
              </a:ext>
            </a:extLst>
          </p:cNvPr>
          <p:cNvSpPr txBox="1">
            <a:spLocks/>
          </p:cNvSpPr>
          <p:nvPr/>
        </p:nvSpPr>
        <p:spPr>
          <a:xfrm>
            <a:off x="509418" y="908719"/>
            <a:ext cx="10775405" cy="5040561"/>
          </a:xfrm>
          <a:prstGeom prst="rect">
            <a:avLst/>
          </a:prstGeom>
        </p:spPr>
        <p:txBody>
          <a:bodyPr>
            <a:no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1600" i="0" dirty="0">
                <a:latin typeface="EniTabReg" panose="02000506030000020004" pitchFamily="50" charset="0"/>
              </a:rPr>
              <a:t>The contract holder or the tender feedback approver notifies the supplier of the implementation of the performance feedback by sending the information containing the main results of the evaluation.</a:t>
            </a:r>
          </a:p>
          <a:p>
            <a:pPr algn="just"/>
            <a:r>
              <a:rPr lang="en-US" sz="1600" i="0" dirty="0">
                <a:latin typeface="EniTabReg" panose="02000506030000020004" pitchFamily="50" charset="0"/>
              </a:rPr>
              <a:t>Where deemed necessary, the contract holder or the tender feedback approver can organize meetings to share the assessments collected on the same tender/contract procedure with the supplier. The contract holder or tender feedback approver is also responsible for notifying the supplier of serious non-performance feedback, if detected during the execution of the contract or during the tender phase. Any use of performance feedback or from serious non-fulfilment to activate feedback can be cancelled/suspended by virtue of justified disputes by the supplier. The usability of the above modules is suspended, for example, in the case of legal actions promoted by the supplier which concern, among other things, elements at the basis of performance feedback or feedback from serious breaches.</a:t>
            </a:r>
          </a:p>
          <a:p>
            <a:pPr algn="just"/>
            <a:r>
              <a:rPr lang="en-US" sz="1600" i="0" dirty="0">
                <a:latin typeface="EniTabReg" panose="02000506030000020004" pitchFamily="50" charset="0"/>
              </a:rPr>
              <a:t>The management of any dispute is the responsibility of the contract holder or the tender feedback approver, respectively for performance feedback or serious non-fulfillment, detected during the tender or contract execution phase. The contract holder and the tender feedback approver may agree to corrective actions with respect to the contract or tender process on which the feedback was issued and/or request the review of the performance or serious non-performance feedback, and the suspension of its effects. In the latter case the Contract holder /Tender Feedback Approver is required to inform his/her manager and the feedback unit about:</a:t>
            </a:r>
          </a:p>
          <a:p>
            <a:pPr marL="685789" lvl="2" indent="-285750" algn="just">
              <a:buClr>
                <a:srgbClr val="FFD500"/>
              </a:buClr>
              <a:buSzPct val="120000"/>
              <a:buFont typeface="Wingdings" panose="05000000000000000000" pitchFamily="2" charset="2"/>
              <a:buChar char="q"/>
            </a:pPr>
            <a:r>
              <a:rPr lang="en-US" sz="1600" i="0" dirty="0">
                <a:latin typeface="EniTabReg" panose="02000506030000020004" pitchFamily="50" charset="0"/>
              </a:rPr>
              <a:t>the existence of a feedback dispute process;</a:t>
            </a:r>
          </a:p>
          <a:p>
            <a:pPr marL="685789" lvl="2" indent="-285750" algn="just">
              <a:buClr>
                <a:srgbClr val="FFD500"/>
              </a:buClr>
              <a:buSzPct val="120000"/>
              <a:buFont typeface="Wingdings" panose="05000000000000000000" pitchFamily="2" charset="2"/>
              <a:buChar char="q"/>
            </a:pPr>
            <a:r>
              <a:rPr lang="en-US" sz="1600" i="0" dirty="0">
                <a:latin typeface="EniTabReg" panose="02000506030000020004" pitchFamily="50" charset="0"/>
              </a:rPr>
              <a:t>the reasons underlying the dispute;</a:t>
            </a:r>
          </a:p>
          <a:p>
            <a:pPr marL="685789" lvl="2" indent="-285750" algn="just">
              <a:buClr>
                <a:srgbClr val="FFD500"/>
              </a:buClr>
              <a:buSzPct val="120000"/>
              <a:buFont typeface="Wingdings" panose="05000000000000000000" pitchFamily="2" charset="2"/>
              <a:buChar char="q"/>
            </a:pPr>
            <a:r>
              <a:rPr lang="en-US" sz="1600" i="0" dirty="0">
                <a:latin typeface="EniTabReg" panose="02000506030000020004" pitchFamily="50" charset="0"/>
              </a:rPr>
              <a:t>the outcome of the dispute with the supplier.</a:t>
            </a:r>
          </a:p>
          <a:p>
            <a:pPr marL="400039" lvl="2" indent="0" algn="just">
              <a:buClr>
                <a:srgbClr val="FFD500"/>
              </a:buClr>
              <a:buSzPct val="120000"/>
              <a:buNone/>
            </a:pPr>
            <a:endParaRPr lang="en-US" sz="1600" i="0" dirty="0">
              <a:latin typeface="EniTabReg" panose="02000506030000020004" pitchFamily="50" charset="0"/>
            </a:endParaRPr>
          </a:p>
          <a:p>
            <a:pPr algn="just"/>
            <a:r>
              <a:rPr lang="en-US" sz="1600" i="0" dirty="0">
                <a:latin typeface="EniTabReg" panose="02000506030000020004" pitchFamily="50" charset="0"/>
              </a:rPr>
              <a:t>The feedback unit, following the above communication, can cancel the effects of the feedback and eventually allow the manager/approver of the tender feedback to insert a new evaluation, replacing the previous one.</a:t>
            </a:r>
            <a:endParaRPr lang="it-IT" sz="1600" i="0" dirty="0">
              <a:latin typeface="EniTabBold" panose="02000503030000020004" pitchFamily="50" charset="0"/>
            </a:endParaRPr>
          </a:p>
        </p:txBody>
      </p:sp>
    </p:spTree>
    <p:extLst>
      <p:ext uri="{BB962C8B-B14F-4D97-AF65-F5344CB8AC3E}">
        <p14:creationId xmlns:p14="http://schemas.microsoft.com/office/powerpoint/2010/main" val="329545035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37D583-AE4B-91B3-F28F-38DD9A02A5AC}"/>
              </a:ext>
            </a:extLst>
          </p:cNvPr>
          <p:cNvSpPr>
            <a:spLocks noGrp="1"/>
          </p:cNvSpPr>
          <p:nvPr>
            <p:ph type="title"/>
          </p:nvPr>
        </p:nvSpPr>
        <p:spPr/>
        <p:txBody>
          <a:bodyPr/>
          <a:lstStyle/>
          <a:p>
            <a:r>
              <a:rPr lang="en-US" dirty="0">
                <a:latin typeface="EniTabReg" panose="02000506030000020004" pitchFamily="50" charset="0"/>
              </a:rPr>
              <a:t>CAN I CHANGE MY ANSWERS TO AN EXECUTION FB/ TENDER FB? </a:t>
            </a:r>
            <a:endParaRPr lang="it-IT" dirty="0">
              <a:latin typeface="EniTabReg" panose="02000506030000020004" pitchFamily="50" charset="0"/>
            </a:endParaRPr>
          </a:p>
        </p:txBody>
      </p:sp>
      <p:sp>
        <p:nvSpPr>
          <p:cNvPr id="4" name="Segnaposto numero diapositiva 3">
            <a:extLst>
              <a:ext uri="{FF2B5EF4-FFF2-40B4-BE49-F238E27FC236}">
                <a16:creationId xmlns:a16="http://schemas.microsoft.com/office/drawing/2014/main" id="{C3A1F11F-6171-99D7-460A-95BA943F3995}"/>
              </a:ext>
            </a:extLst>
          </p:cNvPr>
          <p:cNvSpPr>
            <a:spLocks noGrp="1"/>
          </p:cNvSpPr>
          <p:nvPr>
            <p:ph type="sldNum" sz="quarter" idx="12"/>
          </p:nvPr>
        </p:nvSpPr>
        <p:spPr/>
        <p:txBody>
          <a:bodyPr/>
          <a:lstStyle/>
          <a:p>
            <a:fld id="{707872E8-939B-41AC-B617-4CE710FB602C}" type="slidenum">
              <a:rPr lang="it-IT" smtClean="0"/>
              <a:pPr/>
              <a:t>24</a:t>
            </a:fld>
            <a:endParaRPr lang="it-IT"/>
          </a:p>
        </p:txBody>
      </p:sp>
      <p:sp>
        <p:nvSpPr>
          <p:cNvPr id="5" name="CasellaDiTesto 4">
            <a:extLst>
              <a:ext uri="{FF2B5EF4-FFF2-40B4-BE49-F238E27FC236}">
                <a16:creationId xmlns:a16="http://schemas.microsoft.com/office/drawing/2014/main" id="{4F2D25D9-8DCC-41AA-0737-44FCDE826473}"/>
              </a:ext>
            </a:extLst>
          </p:cNvPr>
          <p:cNvSpPr txBox="1"/>
          <p:nvPr/>
        </p:nvSpPr>
        <p:spPr>
          <a:xfrm>
            <a:off x="984071" y="3029247"/>
            <a:ext cx="3565827" cy="923330"/>
          </a:xfrm>
          <a:prstGeom prst="rect">
            <a:avLst/>
          </a:prstGeom>
          <a:solidFill>
            <a:schemeClr val="accent1"/>
          </a:solidFill>
          <a:ln w="28575">
            <a:solidFill>
              <a:schemeClr val="accent1"/>
            </a:solidFill>
          </a:ln>
        </p:spPr>
        <p:txBody>
          <a:bodyPr wrap="square" rtlCol="0">
            <a:spAutoFit/>
          </a:bodyPr>
          <a:lstStyle/>
          <a:p>
            <a:pPr algn="ctr"/>
            <a:r>
              <a:rPr lang="en-US" b="1" dirty="0"/>
              <a:t>Is the feedback already approved / submitted for approval to the contract holder / process manager?</a:t>
            </a:r>
            <a:endParaRPr lang="it-IT" b="1" dirty="0"/>
          </a:p>
        </p:txBody>
      </p:sp>
      <p:cxnSp>
        <p:nvCxnSpPr>
          <p:cNvPr id="7" name="Connettore 2 6">
            <a:extLst>
              <a:ext uri="{FF2B5EF4-FFF2-40B4-BE49-F238E27FC236}">
                <a16:creationId xmlns:a16="http://schemas.microsoft.com/office/drawing/2014/main" id="{4A701328-22BE-0BBE-AE8C-9FFF28B9EDA8}"/>
              </a:ext>
            </a:extLst>
          </p:cNvPr>
          <p:cNvCxnSpPr>
            <a:cxnSpLocks/>
            <a:endCxn id="14" idx="1"/>
          </p:cNvCxnSpPr>
          <p:nvPr/>
        </p:nvCxnSpPr>
        <p:spPr>
          <a:xfrm flipV="1">
            <a:off x="4559943" y="3030642"/>
            <a:ext cx="914400" cy="6001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6CD763F1-C2F9-29A3-7F55-7FFFF92092E2}"/>
              </a:ext>
            </a:extLst>
          </p:cNvPr>
          <p:cNvCxnSpPr>
            <a:cxnSpLocks/>
            <a:endCxn id="15" idx="1"/>
          </p:cNvCxnSpPr>
          <p:nvPr/>
        </p:nvCxnSpPr>
        <p:spPr>
          <a:xfrm>
            <a:off x="4559943" y="3630807"/>
            <a:ext cx="914400" cy="4852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65E33838-EF82-BA2D-F74D-B16F893C900E}"/>
              </a:ext>
            </a:extLst>
          </p:cNvPr>
          <p:cNvSpPr txBox="1"/>
          <p:nvPr/>
        </p:nvSpPr>
        <p:spPr>
          <a:xfrm>
            <a:off x="5474343" y="2845976"/>
            <a:ext cx="600892" cy="369332"/>
          </a:xfrm>
          <a:prstGeom prst="rect">
            <a:avLst/>
          </a:prstGeom>
          <a:noFill/>
          <a:ln w="28575">
            <a:solidFill>
              <a:schemeClr val="accent2"/>
            </a:solidFill>
          </a:ln>
        </p:spPr>
        <p:txBody>
          <a:bodyPr wrap="square" rtlCol="0">
            <a:spAutoFit/>
          </a:bodyPr>
          <a:lstStyle/>
          <a:p>
            <a:pPr algn="ctr"/>
            <a:r>
              <a:rPr lang="it-IT" dirty="0"/>
              <a:t>YES</a:t>
            </a:r>
          </a:p>
        </p:txBody>
      </p:sp>
      <p:sp>
        <p:nvSpPr>
          <p:cNvPr id="15" name="CasellaDiTesto 14">
            <a:extLst>
              <a:ext uri="{FF2B5EF4-FFF2-40B4-BE49-F238E27FC236}">
                <a16:creationId xmlns:a16="http://schemas.microsoft.com/office/drawing/2014/main" id="{7F168135-76FE-46DD-2D26-375C5765F071}"/>
              </a:ext>
            </a:extLst>
          </p:cNvPr>
          <p:cNvSpPr txBox="1"/>
          <p:nvPr/>
        </p:nvSpPr>
        <p:spPr>
          <a:xfrm>
            <a:off x="5474343" y="3931419"/>
            <a:ext cx="600892" cy="369332"/>
          </a:xfrm>
          <a:prstGeom prst="rect">
            <a:avLst/>
          </a:prstGeom>
          <a:noFill/>
          <a:ln w="28575">
            <a:solidFill>
              <a:srgbClr val="00B050"/>
            </a:solidFill>
          </a:ln>
        </p:spPr>
        <p:txBody>
          <a:bodyPr wrap="square" rtlCol="0">
            <a:spAutoFit/>
          </a:bodyPr>
          <a:lstStyle/>
          <a:p>
            <a:pPr algn="ctr"/>
            <a:r>
              <a:rPr lang="it-IT"/>
              <a:t>NO</a:t>
            </a:r>
          </a:p>
        </p:txBody>
      </p:sp>
      <p:sp>
        <p:nvSpPr>
          <p:cNvPr id="16" name="CasellaDiTesto 15">
            <a:extLst>
              <a:ext uri="{FF2B5EF4-FFF2-40B4-BE49-F238E27FC236}">
                <a16:creationId xmlns:a16="http://schemas.microsoft.com/office/drawing/2014/main" id="{C89C9CE9-0BED-9FE7-613E-081C66F5FEC2}"/>
              </a:ext>
            </a:extLst>
          </p:cNvPr>
          <p:cNvSpPr txBox="1"/>
          <p:nvPr/>
        </p:nvSpPr>
        <p:spPr>
          <a:xfrm>
            <a:off x="6965995" y="2707477"/>
            <a:ext cx="2965795" cy="646331"/>
          </a:xfrm>
          <a:prstGeom prst="rect">
            <a:avLst/>
          </a:prstGeom>
          <a:noFill/>
          <a:ln w="28575">
            <a:solidFill>
              <a:schemeClr val="accent2"/>
            </a:solidFill>
          </a:ln>
        </p:spPr>
        <p:txBody>
          <a:bodyPr wrap="square" rtlCol="0">
            <a:spAutoFit/>
          </a:bodyPr>
          <a:lstStyle>
            <a:defPPr>
              <a:defRPr lang="it-IT"/>
            </a:defPPr>
            <a:lvl1pPr algn="ctr"/>
          </a:lstStyle>
          <a:p>
            <a:r>
              <a:rPr lang="en-US" dirty="0"/>
              <a:t>Answers can no longer be edited</a:t>
            </a:r>
            <a:endParaRPr lang="it-IT" dirty="0"/>
          </a:p>
        </p:txBody>
      </p:sp>
      <p:cxnSp>
        <p:nvCxnSpPr>
          <p:cNvPr id="18" name="Connettore 2 17">
            <a:extLst>
              <a:ext uri="{FF2B5EF4-FFF2-40B4-BE49-F238E27FC236}">
                <a16:creationId xmlns:a16="http://schemas.microsoft.com/office/drawing/2014/main" id="{E8E8110A-8221-493F-9DB5-363C98955BCD}"/>
              </a:ext>
            </a:extLst>
          </p:cNvPr>
          <p:cNvCxnSpPr>
            <a:cxnSpLocks/>
          </p:cNvCxnSpPr>
          <p:nvPr/>
        </p:nvCxnSpPr>
        <p:spPr>
          <a:xfrm>
            <a:off x="6075235" y="3030642"/>
            <a:ext cx="748937"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23C0D510-A795-7232-9FE5-48AEBF73ABB5}"/>
              </a:ext>
            </a:extLst>
          </p:cNvPr>
          <p:cNvCxnSpPr>
            <a:cxnSpLocks/>
          </p:cNvCxnSpPr>
          <p:nvPr/>
        </p:nvCxnSpPr>
        <p:spPr>
          <a:xfrm>
            <a:off x="6075235" y="4116085"/>
            <a:ext cx="748937"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F39380E1-9F6B-030E-0605-06C1CDE2B542}"/>
              </a:ext>
            </a:extLst>
          </p:cNvPr>
          <p:cNvSpPr txBox="1"/>
          <p:nvPr/>
        </p:nvSpPr>
        <p:spPr>
          <a:xfrm>
            <a:off x="6965996" y="3792920"/>
            <a:ext cx="2965794" cy="646331"/>
          </a:xfrm>
          <a:prstGeom prst="rect">
            <a:avLst/>
          </a:prstGeom>
          <a:noFill/>
          <a:ln w="28575">
            <a:solidFill>
              <a:srgbClr val="00B050"/>
            </a:solidFill>
          </a:ln>
        </p:spPr>
        <p:txBody>
          <a:bodyPr wrap="square" rtlCol="0">
            <a:spAutoFit/>
          </a:bodyPr>
          <a:lstStyle>
            <a:defPPr>
              <a:defRPr lang="it-IT"/>
            </a:defPPr>
            <a:lvl1pPr algn="ctr"/>
          </a:lstStyle>
          <a:p>
            <a:r>
              <a:rPr lang="en-US" dirty="0"/>
              <a:t>You can still edit your answers</a:t>
            </a:r>
            <a:endParaRPr lang="it-IT" dirty="0"/>
          </a:p>
        </p:txBody>
      </p:sp>
    </p:spTree>
    <p:extLst>
      <p:ext uri="{BB962C8B-B14F-4D97-AF65-F5344CB8AC3E}">
        <p14:creationId xmlns:p14="http://schemas.microsoft.com/office/powerpoint/2010/main" val="175017567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56234B-27F8-9869-BDC0-C1F78959B69A}"/>
              </a:ext>
            </a:extLst>
          </p:cNvPr>
          <p:cNvSpPr>
            <a:spLocks noGrp="1"/>
          </p:cNvSpPr>
          <p:nvPr>
            <p:ph type="title"/>
          </p:nvPr>
        </p:nvSpPr>
        <p:spPr/>
        <p:txBody>
          <a:bodyPr/>
          <a:lstStyle/>
          <a:p>
            <a:r>
              <a:rPr lang="en-US" dirty="0">
                <a:latin typeface="EniTabReg" panose="02000506030000020004" pitchFamily="50" charset="0"/>
              </a:rPr>
              <a:t>WHAT SHOULD I DO IF I NEED TO CHANGE AN ALREADY APPROVED FB? </a:t>
            </a:r>
            <a:endParaRPr lang="it-IT" dirty="0">
              <a:latin typeface="EniTabReg" panose="02000506030000020004" pitchFamily="50" charset="0"/>
            </a:endParaRPr>
          </a:p>
        </p:txBody>
      </p:sp>
      <p:sp>
        <p:nvSpPr>
          <p:cNvPr id="3" name="Segnaposto contenuto 2">
            <a:extLst>
              <a:ext uri="{FF2B5EF4-FFF2-40B4-BE49-F238E27FC236}">
                <a16:creationId xmlns:a16="http://schemas.microsoft.com/office/drawing/2014/main" id="{D581A63F-667D-A578-AF4F-345A751F254C}"/>
              </a:ext>
            </a:extLst>
          </p:cNvPr>
          <p:cNvSpPr>
            <a:spLocks noGrp="1"/>
          </p:cNvSpPr>
          <p:nvPr>
            <p:ph sz="quarter" idx="10"/>
          </p:nvPr>
        </p:nvSpPr>
        <p:spPr>
          <a:xfrm>
            <a:off x="641245" y="2189258"/>
            <a:ext cx="10731605" cy="2678163"/>
          </a:xfrm>
        </p:spPr>
        <p:txBody>
          <a:bodyPr>
            <a:normAutofit/>
          </a:bodyPr>
          <a:lstStyle/>
          <a:p>
            <a:pPr algn="just"/>
            <a:r>
              <a:rPr lang="en-US" dirty="0"/>
              <a:t>It is not possible to "reopen" a feedback that has already been approved. In case of an error in the compilation, it is necessary to proceed with its cancellation and the compilation of a new correct feedback.</a:t>
            </a:r>
          </a:p>
          <a:p>
            <a:pPr algn="just"/>
            <a:r>
              <a:rPr lang="en-US" dirty="0"/>
              <a:t>To cancel the feedback, the approver of the feedback must write a cancellation request email to the manager of the VEMAD –A2 structure, who in turn will forward the request to the ICT Systems.</a:t>
            </a:r>
            <a:endParaRPr lang="it-IT" dirty="0"/>
          </a:p>
        </p:txBody>
      </p:sp>
      <p:sp>
        <p:nvSpPr>
          <p:cNvPr id="4" name="Segnaposto numero diapositiva 3">
            <a:extLst>
              <a:ext uri="{FF2B5EF4-FFF2-40B4-BE49-F238E27FC236}">
                <a16:creationId xmlns:a16="http://schemas.microsoft.com/office/drawing/2014/main" id="{7FB2C578-455A-2212-144B-3AB50DA259E4}"/>
              </a:ext>
            </a:extLst>
          </p:cNvPr>
          <p:cNvSpPr>
            <a:spLocks noGrp="1"/>
          </p:cNvSpPr>
          <p:nvPr>
            <p:ph type="sldNum" sz="quarter" idx="12"/>
          </p:nvPr>
        </p:nvSpPr>
        <p:spPr/>
        <p:txBody>
          <a:bodyPr/>
          <a:lstStyle/>
          <a:p>
            <a:fld id="{707872E8-939B-41AC-B617-4CE710FB602C}" type="slidenum">
              <a:rPr lang="it-IT" smtClean="0"/>
              <a:pPr/>
              <a:t>25</a:t>
            </a:fld>
            <a:endParaRPr lang="it-IT"/>
          </a:p>
        </p:txBody>
      </p:sp>
    </p:spTree>
    <p:extLst>
      <p:ext uri="{BB962C8B-B14F-4D97-AF65-F5344CB8AC3E}">
        <p14:creationId xmlns:p14="http://schemas.microsoft.com/office/powerpoint/2010/main" val="193603953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US" dirty="0">
                <a:latin typeface="EniTabReg" panose="02000506030000020004" pitchFamily="50" charset="0"/>
              </a:rPr>
              <a:t>HOW CAN I REQUEST THE ACCESS TO VMS? </a:t>
            </a:r>
            <a:endParaRPr lang="it-IT" dirty="0">
              <a:latin typeface="EniTabReg" panose="02000506030000020004" pitchFamily="50" charset="0"/>
            </a:endParaRP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26</a:t>
            </a:fld>
            <a:endParaRPr lang="it-IT"/>
          </a:p>
        </p:txBody>
      </p:sp>
      <p:sp>
        <p:nvSpPr>
          <p:cNvPr id="9" name="Rettangolo 8">
            <a:extLst>
              <a:ext uri="{FF2B5EF4-FFF2-40B4-BE49-F238E27FC236}">
                <a16:creationId xmlns:a16="http://schemas.microsoft.com/office/drawing/2014/main" id="{242CFC93-8C16-4D40-BA0B-3D4ED944666A}"/>
              </a:ext>
            </a:extLst>
          </p:cNvPr>
          <p:cNvSpPr/>
          <p:nvPr/>
        </p:nvSpPr>
        <p:spPr>
          <a:xfrm>
            <a:off x="7831851" y="3400177"/>
            <a:ext cx="3772525" cy="923330"/>
          </a:xfrm>
          <a:prstGeom prst="rect">
            <a:avLst/>
          </a:prstGeom>
        </p:spPr>
        <p:txBody>
          <a:bodyPr wrap="square">
            <a:spAutoFit/>
          </a:bodyPr>
          <a:lstStyle/>
          <a:p>
            <a:pPr algn="ctr"/>
            <a:r>
              <a:rPr lang="it-IT" dirty="0" err="1">
                <a:latin typeface="EniTabReg" panose="02000506030000020004" pitchFamily="50" charset="0"/>
              </a:rPr>
              <a:t>Send</a:t>
            </a:r>
            <a:r>
              <a:rPr lang="it-IT" dirty="0">
                <a:latin typeface="EniTabReg" panose="02000506030000020004" pitchFamily="50" charset="0"/>
              </a:rPr>
              <a:t> </a:t>
            </a:r>
            <a:r>
              <a:rPr lang="it-IT" dirty="0" err="1">
                <a:latin typeface="EniTabReg" panose="02000506030000020004" pitchFamily="50" charset="0"/>
              </a:rPr>
              <a:t>your</a:t>
            </a:r>
            <a:r>
              <a:rPr lang="it-IT" dirty="0">
                <a:latin typeface="EniTabReg" panose="02000506030000020004" pitchFamily="50" charset="0"/>
              </a:rPr>
              <a:t> </a:t>
            </a:r>
            <a:r>
              <a:rPr lang="it-IT" dirty="0" err="1">
                <a:latin typeface="EniTabReg" panose="02000506030000020004" pitchFamily="50" charset="0"/>
              </a:rPr>
              <a:t>request</a:t>
            </a:r>
            <a:r>
              <a:rPr lang="it-IT" dirty="0">
                <a:latin typeface="EniTabReg" panose="02000506030000020004" pitchFamily="50" charset="0"/>
              </a:rPr>
              <a:t> to</a:t>
            </a:r>
          </a:p>
          <a:p>
            <a:pPr algn="ctr"/>
            <a:r>
              <a:rPr lang="it-IT" dirty="0">
                <a:latin typeface="EniTabReg" panose="02000506030000020004" pitchFamily="50" charset="0"/>
              </a:rPr>
              <a:t>Mbx Sistemi di Procurement:</a:t>
            </a:r>
          </a:p>
          <a:p>
            <a:pPr algn="ctr"/>
            <a:r>
              <a:rPr lang="it-IT" b="1" dirty="0">
                <a:solidFill>
                  <a:srgbClr val="CA0538"/>
                </a:solidFill>
                <a:latin typeface="EniTabReg" panose="02000506030000020004" pitchFamily="50" charset="0"/>
              </a:rPr>
              <a:t>Sistemi_di_Procurement@eni.com</a:t>
            </a:r>
          </a:p>
        </p:txBody>
      </p:sp>
      <p:sp>
        <p:nvSpPr>
          <p:cNvPr id="10" name="Rettangolo con angoli arrotondati 9">
            <a:extLst>
              <a:ext uri="{FF2B5EF4-FFF2-40B4-BE49-F238E27FC236}">
                <a16:creationId xmlns:a16="http://schemas.microsoft.com/office/drawing/2014/main" id="{0C3F3305-0B80-495D-9979-D6A25FEB8E45}"/>
              </a:ext>
            </a:extLst>
          </p:cNvPr>
          <p:cNvSpPr/>
          <p:nvPr/>
        </p:nvSpPr>
        <p:spPr>
          <a:xfrm>
            <a:off x="8783471" y="2331797"/>
            <a:ext cx="1869284" cy="92333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2" name="Oggetto 11">
            <a:extLst>
              <a:ext uri="{FF2B5EF4-FFF2-40B4-BE49-F238E27FC236}">
                <a16:creationId xmlns:a16="http://schemas.microsoft.com/office/drawing/2014/main" id="{4D667544-F4F0-4BCB-896A-1748B3F2DEED}"/>
              </a:ext>
            </a:extLst>
          </p:cNvPr>
          <p:cNvGraphicFramePr>
            <a:graphicFrameLocks noChangeAspect="1"/>
          </p:cNvGraphicFramePr>
          <p:nvPr>
            <p:extLst>
              <p:ext uri="{D42A27DB-BD31-4B8C-83A1-F6EECF244321}">
                <p14:modId xmlns:p14="http://schemas.microsoft.com/office/powerpoint/2010/main" val="499724938"/>
              </p:ext>
            </p:extLst>
          </p:nvPr>
        </p:nvGraphicFramePr>
        <p:xfrm>
          <a:off x="9260913" y="2433768"/>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570" imgH="771690" progId="Excel.Sheet.12">
                  <p:embed/>
                </p:oleObj>
              </mc:Choice>
              <mc:Fallback>
                <p:oleObj name="Worksheet" showAsIcon="1" r:id="rId2" imgW="914570" imgH="771690" progId="Excel.Sheet.12">
                  <p:embed/>
                  <p:pic>
                    <p:nvPicPr>
                      <p:cNvPr id="12" name="Oggetto 11">
                        <a:extLst>
                          <a:ext uri="{FF2B5EF4-FFF2-40B4-BE49-F238E27FC236}">
                            <a16:creationId xmlns:a16="http://schemas.microsoft.com/office/drawing/2014/main" id="{4D667544-F4F0-4BCB-896A-1748B3F2DEED}"/>
                          </a:ext>
                        </a:extLst>
                      </p:cNvPr>
                      <p:cNvPicPr/>
                      <p:nvPr/>
                    </p:nvPicPr>
                    <p:blipFill>
                      <a:blip r:embed="rId3"/>
                      <a:stretch>
                        <a:fillRect/>
                      </a:stretch>
                    </p:blipFill>
                    <p:spPr>
                      <a:xfrm>
                        <a:off x="9260913" y="2433768"/>
                        <a:ext cx="914400" cy="771525"/>
                      </a:xfrm>
                      <a:prstGeom prst="rect">
                        <a:avLst/>
                      </a:prstGeom>
                    </p:spPr>
                  </p:pic>
                </p:oleObj>
              </mc:Fallback>
            </mc:AlternateContent>
          </a:graphicData>
        </a:graphic>
      </p:graphicFrame>
      <p:pic>
        <p:nvPicPr>
          <p:cNvPr id="5" name="Immagine 4">
            <a:extLst>
              <a:ext uri="{FF2B5EF4-FFF2-40B4-BE49-F238E27FC236}">
                <a16:creationId xmlns:a16="http://schemas.microsoft.com/office/drawing/2014/main" id="{D8FC2C88-FBF4-22E5-D364-33D6DA575FF1}"/>
              </a:ext>
            </a:extLst>
          </p:cNvPr>
          <p:cNvPicPr>
            <a:picLocks noChangeAspect="1"/>
          </p:cNvPicPr>
          <p:nvPr/>
        </p:nvPicPr>
        <p:blipFill>
          <a:blip r:embed="rId4"/>
          <a:stretch>
            <a:fillRect/>
          </a:stretch>
        </p:blipFill>
        <p:spPr>
          <a:xfrm>
            <a:off x="483195" y="780670"/>
            <a:ext cx="5850670" cy="5590484"/>
          </a:xfrm>
          <a:prstGeom prst="rect">
            <a:avLst/>
          </a:prstGeom>
        </p:spPr>
      </p:pic>
      <p:cxnSp>
        <p:nvCxnSpPr>
          <p:cNvPr id="11" name="Connettore 2 10">
            <a:extLst>
              <a:ext uri="{FF2B5EF4-FFF2-40B4-BE49-F238E27FC236}">
                <a16:creationId xmlns:a16="http://schemas.microsoft.com/office/drawing/2014/main" id="{ED67560B-D316-40E7-8C1C-4F6792994982}"/>
              </a:ext>
            </a:extLst>
          </p:cNvPr>
          <p:cNvCxnSpPr>
            <a:cxnSpLocks/>
          </p:cNvCxnSpPr>
          <p:nvPr/>
        </p:nvCxnSpPr>
        <p:spPr>
          <a:xfrm flipV="1">
            <a:off x="3551274" y="2793462"/>
            <a:ext cx="5072221" cy="2342064"/>
          </a:xfrm>
          <a:prstGeom prst="straightConnector1">
            <a:avLst/>
          </a:prstGeom>
          <a:ln>
            <a:headEnd type="ova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9619697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E9BFF7-CC00-CCDC-8773-DA0570EFFD4E}"/>
              </a:ext>
            </a:extLst>
          </p:cNvPr>
          <p:cNvSpPr>
            <a:spLocks noGrp="1"/>
          </p:cNvSpPr>
          <p:nvPr>
            <p:ph type="title"/>
          </p:nvPr>
        </p:nvSpPr>
        <p:spPr>
          <a:xfrm>
            <a:off x="867892" y="0"/>
            <a:ext cx="10731600" cy="777600"/>
          </a:xfrm>
        </p:spPr>
        <p:txBody>
          <a:bodyPr/>
          <a:lstStyle/>
          <a:p>
            <a:r>
              <a:rPr lang="en-US" dirty="0"/>
              <a:t>WHAT IS THE DIFFERENCE BETWEEN AN EXECUTION FB AND AN EVIDENCE?</a:t>
            </a:r>
            <a:endParaRPr lang="it-IT" dirty="0"/>
          </a:p>
        </p:txBody>
      </p:sp>
      <p:sp>
        <p:nvSpPr>
          <p:cNvPr id="3" name="Segnaposto contenuto 2">
            <a:extLst>
              <a:ext uri="{FF2B5EF4-FFF2-40B4-BE49-F238E27FC236}">
                <a16:creationId xmlns:a16="http://schemas.microsoft.com/office/drawing/2014/main" id="{3402A14C-1DC4-D000-82C1-6274B1815FD7}"/>
              </a:ext>
            </a:extLst>
          </p:cNvPr>
          <p:cNvSpPr>
            <a:spLocks noGrp="1"/>
          </p:cNvSpPr>
          <p:nvPr>
            <p:ph sz="quarter" idx="11"/>
          </p:nvPr>
        </p:nvSpPr>
        <p:spPr/>
        <p:txBody>
          <a:bodyPr/>
          <a:lstStyle/>
          <a:p>
            <a:pPr marL="0" indent="0" algn="just">
              <a:buNone/>
            </a:pPr>
            <a:r>
              <a:rPr lang="en-US" b="1" dirty="0"/>
              <a:t>Execution feedback</a:t>
            </a:r>
          </a:p>
          <a:p>
            <a:pPr algn="just"/>
            <a:r>
              <a:rPr lang="en-US" dirty="0"/>
              <a:t>Objective</a:t>
            </a:r>
            <a:r>
              <a:rPr lang="en-US" b="1" dirty="0"/>
              <a:t>:</a:t>
            </a:r>
          </a:p>
          <a:p>
            <a:pPr marL="0" indent="0" algn="just">
              <a:buNone/>
            </a:pPr>
            <a:r>
              <a:rPr lang="en-US" dirty="0"/>
              <a:t>allow the evaluation of the supplier's performance.</a:t>
            </a:r>
            <a:endParaRPr lang="it-IT" dirty="0"/>
          </a:p>
        </p:txBody>
      </p:sp>
      <p:sp>
        <p:nvSpPr>
          <p:cNvPr id="4" name="Segnaposto contenuto 3">
            <a:extLst>
              <a:ext uri="{FF2B5EF4-FFF2-40B4-BE49-F238E27FC236}">
                <a16:creationId xmlns:a16="http://schemas.microsoft.com/office/drawing/2014/main" id="{8B93C567-F621-B73C-A908-EF53CE849EF4}"/>
              </a:ext>
            </a:extLst>
          </p:cNvPr>
          <p:cNvSpPr>
            <a:spLocks noGrp="1"/>
          </p:cNvSpPr>
          <p:nvPr>
            <p:ph sz="quarter" idx="12"/>
          </p:nvPr>
        </p:nvSpPr>
        <p:spPr>
          <a:xfrm>
            <a:off x="6400800" y="1421601"/>
            <a:ext cx="4971600" cy="4493636"/>
          </a:xfrm>
        </p:spPr>
        <p:txBody>
          <a:bodyPr/>
          <a:lstStyle/>
          <a:p>
            <a:pPr marL="0" indent="0" algn="just">
              <a:buNone/>
            </a:pPr>
            <a:r>
              <a:rPr lang="en-US" b="1" dirty="0"/>
              <a:t>Evidence</a:t>
            </a:r>
          </a:p>
          <a:p>
            <a:pPr algn="just"/>
            <a:r>
              <a:rPr lang="en-US" dirty="0"/>
              <a:t>Objective</a:t>
            </a:r>
            <a:r>
              <a:rPr lang="en-US" b="1" dirty="0"/>
              <a:t>:</a:t>
            </a:r>
          </a:p>
          <a:p>
            <a:pPr marL="0" indent="0" algn="just">
              <a:buNone/>
            </a:pPr>
            <a:r>
              <a:rPr lang="en-US" dirty="0"/>
              <a:t>highlight critical elements related to the supplier, which could jeopardize the relationship with Eni, and activate the appropriate analyzes and feedback.</a:t>
            </a:r>
            <a:endParaRPr lang="it-IT" dirty="0"/>
          </a:p>
        </p:txBody>
      </p:sp>
      <p:sp>
        <p:nvSpPr>
          <p:cNvPr id="5" name="Segnaposto numero diapositiva 4">
            <a:extLst>
              <a:ext uri="{FF2B5EF4-FFF2-40B4-BE49-F238E27FC236}">
                <a16:creationId xmlns:a16="http://schemas.microsoft.com/office/drawing/2014/main" id="{A2E86D02-5828-E7EA-A37E-B85F15C812AE}"/>
              </a:ext>
            </a:extLst>
          </p:cNvPr>
          <p:cNvSpPr>
            <a:spLocks noGrp="1"/>
          </p:cNvSpPr>
          <p:nvPr>
            <p:ph type="sldNum" sz="quarter" idx="13"/>
          </p:nvPr>
        </p:nvSpPr>
        <p:spPr/>
        <p:txBody>
          <a:bodyPr/>
          <a:lstStyle/>
          <a:p>
            <a:fld id="{707872E8-939B-41AC-B617-4CE710FB602C}" type="slidenum">
              <a:rPr lang="it-IT" smtClean="0"/>
              <a:pPr/>
              <a:t>27</a:t>
            </a:fld>
            <a:endParaRPr lang="it-IT"/>
          </a:p>
        </p:txBody>
      </p:sp>
    </p:spTree>
    <p:extLst>
      <p:ext uri="{BB962C8B-B14F-4D97-AF65-F5344CB8AC3E}">
        <p14:creationId xmlns:p14="http://schemas.microsoft.com/office/powerpoint/2010/main" val="64127964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7C0F1B82-93FF-4E19-B3F7-F2AE213AF67D}"/>
              </a:ext>
            </a:extLst>
          </p:cNvPr>
          <p:cNvSpPr txBox="1"/>
          <p:nvPr/>
        </p:nvSpPr>
        <p:spPr>
          <a:xfrm>
            <a:off x="482758" y="951578"/>
            <a:ext cx="11483955" cy="3302370"/>
          </a:xfrm>
          <a:prstGeom prst="rect">
            <a:avLst/>
          </a:prstGeom>
          <a:noFill/>
          <a:ln>
            <a:solidFill>
              <a:schemeClr val="accent1"/>
            </a:solidFill>
          </a:ln>
        </p:spPr>
        <p:txBody>
          <a:bodyPr wrap="square" rtlCol="0">
            <a:spAutoFit/>
          </a:bodyPr>
          <a:lstStyle/>
          <a:p>
            <a:endParaRPr lang="it-IT"/>
          </a:p>
        </p:txBody>
      </p:sp>
      <p:sp>
        <p:nvSpPr>
          <p:cNvPr id="14" name="CasellaDiTesto 13">
            <a:extLst>
              <a:ext uri="{FF2B5EF4-FFF2-40B4-BE49-F238E27FC236}">
                <a16:creationId xmlns:a16="http://schemas.microsoft.com/office/drawing/2014/main" id="{0A990E7C-E7EC-E71D-82AA-C5DAAA2534C3}"/>
              </a:ext>
            </a:extLst>
          </p:cNvPr>
          <p:cNvSpPr txBox="1"/>
          <p:nvPr/>
        </p:nvSpPr>
        <p:spPr>
          <a:xfrm>
            <a:off x="482758" y="4275450"/>
            <a:ext cx="11483955" cy="2073019"/>
          </a:xfrm>
          <a:prstGeom prst="rect">
            <a:avLst/>
          </a:prstGeom>
          <a:noFill/>
          <a:ln>
            <a:solidFill>
              <a:schemeClr val="accent1"/>
            </a:solidFill>
          </a:ln>
        </p:spPr>
        <p:txBody>
          <a:bodyPr wrap="square" rtlCol="0">
            <a:spAutoFit/>
          </a:bodyPr>
          <a:lstStyle/>
          <a:p>
            <a:endParaRPr lang="it-IT"/>
          </a:p>
        </p:txBody>
      </p:sp>
      <p:sp>
        <p:nvSpPr>
          <p:cNvPr id="2" name="Titolo 1">
            <a:extLst>
              <a:ext uri="{FF2B5EF4-FFF2-40B4-BE49-F238E27FC236}">
                <a16:creationId xmlns:a16="http://schemas.microsoft.com/office/drawing/2014/main" id="{76F00D7E-A5A4-9236-73DC-FB40EF6FA34E}"/>
              </a:ext>
            </a:extLst>
          </p:cNvPr>
          <p:cNvSpPr>
            <a:spLocks noGrp="1"/>
          </p:cNvSpPr>
          <p:nvPr>
            <p:ph type="title"/>
          </p:nvPr>
        </p:nvSpPr>
        <p:spPr/>
        <p:txBody>
          <a:bodyPr/>
          <a:lstStyle/>
          <a:p>
            <a:r>
              <a:rPr lang="en-US" dirty="0"/>
              <a:t>HOW AND WHEN TO OPEN EVIDENCE FOR A SEVERE MISPERFORMANCE? </a:t>
            </a:r>
            <a:endParaRPr lang="it-IT" dirty="0"/>
          </a:p>
        </p:txBody>
      </p:sp>
      <p:sp>
        <p:nvSpPr>
          <p:cNvPr id="3" name="Segnaposto contenuto 2">
            <a:extLst>
              <a:ext uri="{FF2B5EF4-FFF2-40B4-BE49-F238E27FC236}">
                <a16:creationId xmlns:a16="http://schemas.microsoft.com/office/drawing/2014/main" id="{DD62717F-D499-D8A2-F7A9-99DADB40FDC3}"/>
              </a:ext>
            </a:extLst>
          </p:cNvPr>
          <p:cNvSpPr>
            <a:spLocks noGrp="1"/>
          </p:cNvSpPr>
          <p:nvPr>
            <p:ph sz="quarter" idx="10"/>
          </p:nvPr>
        </p:nvSpPr>
        <p:spPr>
          <a:xfrm>
            <a:off x="737797" y="1113563"/>
            <a:ext cx="4663411" cy="2805294"/>
          </a:xfrm>
        </p:spPr>
        <p:txBody>
          <a:bodyPr>
            <a:normAutofit lnSpcReduction="10000"/>
          </a:bodyPr>
          <a:lstStyle/>
          <a:p>
            <a:pPr marL="0" indent="0" algn="just">
              <a:buNone/>
            </a:pPr>
            <a:r>
              <a:rPr lang="en-US" sz="1800" i="0" dirty="0"/>
              <a:t>If the non-fulfilment is such as to be considered "</a:t>
            </a:r>
            <a:r>
              <a:rPr lang="en-US" sz="1800" b="1" i="0" dirty="0"/>
              <a:t>serious</a:t>
            </a:r>
            <a:r>
              <a:rPr lang="en-US" sz="1800" i="0" dirty="0"/>
              <a:t>" (everything that involves actual damage of a significant entity from an economic or reputational point of view for the company, to be addressed beyond the normal contractual management, is deemed to be considered a serious non-fulfilment) it is necessary to open an evidence in VMS (section "Penalties and Provisions; Evidence for Activation of the Evaluation Team; New evidence")</a:t>
            </a:r>
            <a:endParaRPr lang="it-IT" sz="1800" i="0" dirty="0"/>
          </a:p>
        </p:txBody>
      </p:sp>
      <p:sp>
        <p:nvSpPr>
          <p:cNvPr id="5" name="Segnaposto numero diapositiva 4">
            <a:extLst>
              <a:ext uri="{FF2B5EF4-FFF2-40B4-BE49-F238E27FC236}">
                <a16:creationId xmlns:a16="http://schemas.microsoft.com/office/drawing/2014/main" id="{D38DF413-3A0B-9899-458F-2313FB3122F7}"/>
              </a:ext>
            </a:extLst>
          </p:cNvPr>
          <p:cNvSpPr>
            <a:spLocks noGrp="1"/>
          </p:cNvSpPr>
          <p:nvPr>
            <p:ph type="sldNum" sz="quarter" idx="12"/>
          </p:nvPr>
        </p:nvSpPr>
        <p:spPr/>
        <p:txBody>
          <a:bodyPr/>
          <a:lstStyle/>
          <a:p>
            <a:fld id="{707872E8-939B-41AC-B617-4CE710FB602C}" type="slidenum">
              <a:rPr lang="it-IT" smtClean="0"/>
              <a:pPr/>
              <a:t>28</a:t>
            </a:fld>
            <a:endParaRPr lang="it-IT"/>
          </a:p>
        </p:txBody>
      </p:sp>
      <p:pic>
        <p:nvPicPr>
          <p:cNvPr id="4" name="Immagine 3">
            <a:extLst>
              <a:ext uri="{FF2B5EF4-FFF2-40B4-BE49-F238E27FC236}">
                <a16:creationId xmlns:a16="http://schemas.microsoft.com/office/drawing/2014/main" id="{E2F67243-3AFB-9A3F-2840-81F2094D9AEC}"/>
              </a:ext>
            </a:extLst>
          </p:cNvPr>
          <p:cNvPicPr>
            <a:picLocks noChangeAspect="1"/>
          </p:cNvPicPr>
          <p:nvPr/>
        </p:nvPicPr>
        <p:blipFill>
          <a:blip r:embed="rId2"/>
          <a:stretch>
            <a:fillRect/>
          </a:stretch>
        </p:blipFill>
        <p:spPr>
          <a:xfrm>
            <a:off x="5622708" y="1061610"/>
            <a:ext cx="5242181" cy="3096242"/>
          </a:xfrm>
          <a:prstGeom prst="rect">
            <a:avLst/>
          </a:prstGeom>
        </p:spPr>
      </p:pic>
      <p:sp>
        <p:nvSpPr>
          <p:cNvPr id="6" name="Rettangolo 5">
            <a:extLst>
              <a:ext uri="{FF2B5EF4-FFF2-40B4-BE49-F238E27FC236}">
                <a16:creationId xmlns:a16="http://schemas.microsoft.com/office/drawing/2014/main" id="{A7461105-FC9B-26CF-64FE-312C99F30B5B}"/>
              </a:ext>
            </a:extLst>
          </p:cNvPr>
          <p:cNvSpPr/>
          <p:nvPr/>
        </p:nvSpPr>
        <p:spPr>
          <a:xfrm>
            <a:off x="10257183" y="2396750"/>
            <a:ext cx="1431234" cy="425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STEP 1</a:t>
            </a:r>
          </a:p>
        </p:txBody>
      </p:sp>
      <p:sp>
        <p:nvSpPr>
          <p:cNvPr id="8" name="CasellaDiTesto 7">
            <a:extLst>
              <a:ext uri="{FF2B5EF4-FFF2-40B4-BE49-F238E27FC236}">
                <a16:creationId xmlns:a16="http://schemas.microsoft.com/office/drawing/2014/main" id="{B1BF015C-0E28-207F-F2B7-6A4772B3B25A}"/>
              </a:ext>
            </a:extLst>
          </p:cNvPr>
          <p:cNvSpPr txBox="1"/>
          <p:nvPr/>
        </p:nvSpPr>
        <p:spPr>
          <a:xfrm>
            <a:off x="778091" y="4388631"/>
            <a:ext cx="4623117" cy="923330"/>
          </a:xfrm>
          <a:prstGeom prst="rect">
            <a:avLst/>
          </a:prstGeom>
          <a:noFill/>
        </p:spPr>
        <p:txBody>
          <a:bodyPr wrap="square">
            <a:spAutoFit/>
          </a:bodyPr>
          <a:lstStyle/>
          <a:p>
            <a:pPr algn="just" defTabSz="914377">
              <a:spcBef>
                <a:spcPct val="20000"/>
              </a:spcBef>
              <a:buClr>
                <a:srgbClr val="FFD500"/>
              </a:buClr>
              <a:buSzPct val="120000"/>
            </a:pPr>
            <a:r>
              <a:rPr lang="en-US" dirty="0"/>
              <a:t>The fields marked with an asterisk (*) must be filled in, providing a brief description in the dedicated fields.</a:t>
            </a:r>
            <a:endParaRPr lang="it-IT" dirty="0"/>
          </a:p>
        </p:txBody>
      </p:sp>
      <p:pic>
        <p:nvPicPr>
          <p:cNvPr id="9" name="Immagine 8">
            <a:extLst>
              <a:ext uri="{FF2B5EF4-FFF2-40B4-BE49-F238E27FC236}">
                <a16:creationId xmlns:a16="http://schemas.microsoft.com/office/drawing/2014/main" id="{392126D6-CD32-319C-1102-CD60C16BB75A}"/>
              </a:ext>
            </a:extLst>
          </p:cNvPr>
          <p:cNvPicPr>
            <a:picLocks noChangeAspect="1"/>
          </p:cNvPicPr>
          <p:nvPr/>
        </p:nvPicPr>
        <p:blipFill>
          <a:blip r:embed="rId3"/>
          <a:stretch>
            <a:fillRect/>
          </a:stretch>
        </p:blipFill>
        <p:spPr>
          <a:xfrm>
            <a:off x="5622708" y="4332877"/>
            <a:ext cx="3620332" cy="1958167"/>
          </a:xfrm>
          <a:prstGeom prst="rect">
            <a:avLst/>
          </a:prstGeom>
        </p:spPr>
      </p:pic>
      <p:sp>
        <p:nvSpPr>
          <p:cNvPr id="10" name="Rettangolo 9">
            <a:extLst>
              <a:ext uri="{FF2B5EF4-FFF2-40B4-BE49-F238E27FC236}">
                <a16:creationId xmlns:a16="http://schemas.microsoft.com/office/drawing/2014/main" id="{2E73172A-4C11-FD65-7418-39C48715F763}"/>
              </a:ext>
            </a:extLst>
          </p:cNvPr>
          <p:cNvSpPr/>
          <p:nvPr/>
        </p:nvSpPr>
        <p:spPr>
          <a:xfrm>
            <a:off x="10257183" y="5390042"/>
            <a:ext cx="1431234" cy="425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t>STEP 2</a:t>
            </a:r>
          </a:p>
        </p:txBody>
      </p:sp>
    </p:spTree>
    <p:extLst>
      <p:ext uri="{BB962C8B-B14F-4D97-AF65-F5344CB8AC3E}">
        <p14:creationId xmlns:p14="http://schemas.microsoft.com/office/powerpoint/2010/main" val="67302791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5A0D6BCF-4158-FDC1-52C3-8A98F13AC393}"/>
              </a:ext>
            </a:extLst>
          </p:cNvPr>
          <p:cNvSpPr txBox="1"/>
          <p:nvPr/>
        </p:nvSpPr>
        <p:spPr>
          <a:xfrm>
            <a:off x="528194" y="1129803"/>
            <a:ext cx="11591866" cy="3544428"/>
          </a:xfrm>
          <a:prstGeom prst="rect">
            <a:avLst/>
          </a:prstGeom>
          <a:noFill/>
          <a:ln>
            <a:solidFill>
              <a:schemeClr val="accent1"/>
            </a:solidFill>
          </a:ln>
        </p:spPr>
        <p:txBody>
          <a:bodyPr wrap="square" rtlCol="0">
            <a:spAutoFit/>
          </a:bodyPr>
          <a:lstStyle/>
          <a:p>
            <a:endParaRPr lang="it-IT"/>
          </a:p>
        </p:txBody>
      </p:sp>
      <p:sp>
        <p:nvSpPr>
          <p:cNvPr id="4" name="Segnaposto numero diapositiva 3">
            <a:extLst>
              <a:ext uri="{FF2B5EF4-FFF2-40B4-BE49-F238E27FC236}">
                <a16:creationId xmlns:a16="http://schemas.microsoft.com/office/drawing/2014/main" id="{DB3EB558-8052-76B2-2207-EB2996CF5FDD}"/>
              </a:ext>
            </a:extLst>
          </p:cNvPr>
          <p:cNvSpPr>
            <a:spLocks noGrp="1"/>
          </p:cNvSpPr>
          <p:nvPr>
            <p:ph type="sldNum" sz="quarter" idx="12"/>
          </p:nvPr>
        </p:nvSpPr>
        <p:spPr/>
        <p:txBody>
          <a:bodyPr/>
          <a:lstStyle/>
          <a:p>
            <a:fld id="{707872E8-939B-41AC-B617-4CE710FB602C}" type="slidenum">
              <a:rPr lang="it-IT" smtClean="0"/>
              <a:pPr/>
              <a:t>29</a:t>
            </a:fld>
            <a:endParaRPr lang="it-IT"/>
          </a:p>
        </p:txBody>
      </p:sp>
      <p:sp>
        <p:nvSpPr>
          <p:cNvPr id="6" name="CasellaDiTesto 5">
            <a:extLst>
              <a:ext uri="{FF2B5EF4-FFF2-40B4-BE49-F238E27FC236}">
                <a16:creationId xmlns:a16="http://schemas.microsoft.com/office/drawing/2014/main" id="{25EF274F-2887-9A1B-42B9-F8A36C002BBF}"/>
              </a:ext>
            </a:extLst>
          </p:cNvPr>
          <p:cNvSpPr txBox="1"/>
          <p:nvPr/>
        </p:nvSpPr>
        <p:spPr>
          <a:xfrm>
            <a:off x="616226" y="1129803"/>
            <a:ext cx="10731604" cy="3139321"/>
          </a:xfrm>
          <a:prstGeom prst="rect">
            <a:avLst/>
          </a:prstGeom>
          <a:noFill/>
        </p:spPr>
        <p:txBody>
          <a:bodyPr wrap="square">
            <a:spAutoFit/>
          </a:bodyPr>
          <a:lstStyle/>
          <a:p>
            <a:pPr algn="just"/>
            <a:r>
              <a:rPr lang="en-US" sz="1800" dirty="0">
                <a:effectLst/>
                <a:latin typeface="Calibri" panose="020F0502020204030204" pitchFamily="34" charset="0"/>
                <a:ea typeface="Calibri" panose="020F0502020204030204" pitchFamily="34" charset="0"/>
              </a:rPr>
              <a:t>Finally, it is necessary to send an e-mail to the Mbx Comunicazioni Vendor Management Feedback box, in which all the details and supporting documents are provided, such as, by way of example and not limited to:</a:t>
            </a:r>
          </a:p>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notice to fulfill and formal notification of the serious breach;</a:t>
            </a:r>
          </a:p>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requests for penalties and any other dialogue initiated with the support of the relevant legal function, any response/justification from the supplier;</a:t>
            </a:r>
          </a:p>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evidence of contractual termination;</a:t>
            </a:r>
          </a:p>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any investigation report referring to NC HSE or action plan shared with the company.</a:t>
            </a:r>
          </a:p>
          <a:p>
            <a:pPr algn="just"/>
            <a:endParaRPr lang="en-US"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It should be remembered that all the events that can be addressed through the contractual instrument and its management by the appointed functions (e.g. the application of contractual penalties) are attributable to the company's performance and the drafting of the execution feedback is sufficient.</a:t>
            </a:r>
            <a:endParaRPr lang="it-IT" sz="1800" dirty="0">
              <a:effectLst/>
              <a:latin typeface="Calibri" panose="020F0502020204030204" pitchFamily="34" charset="0"/>
              <a:ea typeface="Calibri" panose="020F0502020204030204" pitchFamily="34" charset="0"/>
            </a:endParaRPr>
          </a:p>
        </p:txBody>
      </p:sp>
      <p:sp>
        <p:nvSpPr>
          <p:cNvPr id="7" name="Rettangolo 6">
            <a:extLst>
              <a:ext uri="{FF2B5EF4-FFF2-40B4-BE49-F238E27FC236}">
                <a16:creationId xmlns:a16="http://schemas.microsoft.com/office/drawing/2014/main" id="{E5D40E07-80CD-70E5-BA1D-912ECDC34173}"/>
              </a:ext>
            </a:extLst>
          </p:cNvPr>
          <p:cNvSpPr/>
          <p:nvPr/>
        </p:nvSpPr>
        <p:spPr>
          <a:xfrm>
            <a:off x="10232572" y="2582914"/>
            <a:ext cx="1431234" cy="425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STEP 3</a:t>
            </a:r>
          </a:p>
        </p:txBody>
      </p:sp>
      <p:sp>
        <p:nvSpPr>
          <p:cNvPr id="9" name="Titolo 1">
            <a:extLst>
              <a:ext uri="{FF2B5EF4-FFF2-40B4-BE49-F238E27FC236}">
                <a16:creationId xmlns:a16="http://schemas.microsoft.com/office/drawing/2014/main" id="{1CA7990A-5FB4-78A8-55DC-FFEB82DD3CC1}"/>
              </a:ext>
            </a:extLst>
          </p:cNvPr>
          <p:cNvSpPr txBox="1">
            <a:spLocks/>
          </p:cNvSpPr>
          <p:nvPr/>
        </p:nvSpPr>
        <p:spPr>
          <a:xfrm>
            <a:off x="528194" y="96931"/>
            <a:ext cx="10731605" cy="778099"/>
          </a:xfrm>
          <a:prstGeom prst="rect">
            <a:avLst/>
          </a:prstGeom>
        </p:spPr>
        <p:txBody>
          <a:bodyPr vert="horz" lIns="91440" tIns="45720" rIns="9144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en-US" dirty="0"/>
              <a:t>HOW AND WHEN TO OPEN EVIDENCE FOR A SEVERE MISPERFORMANCE? </a:t>
            </a:r>
            <a:endParaRPr lang="it-IT" dirty="0"/>
          </a:p>
        </p:txBody>
      </p:sp>
    </p:spTree>
    <p:extLst>
      <p:ext uri="{BB962C8B-B14F-4D97-AF65-F5344CB8AC3E}">
        <p14:creationId xmlns:p14="http://schemas.microsoft.com/office/powerpoint/2010/main" val="369807820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9F0ED9-CECC-D610-7E6D-A95131D6A995}"/>
              </a:ext>
            </a:extLst>
          </p:cNvPr>
          <p:cNvSpPr>
            <a:spLocks noGrp="1"/>
          </p:cNvSpPr>
          <p:nvPr>
            <p:ph type="title"/>
          </p:nvPr>
        </p:nvSpPr>
        <p:spPr/>
        <p:txBody>
          <a:bodyPr/>
          <a:lstStyle/>
          <a:p>
            <a:r>
              <a:rPr lang="it-IT" dirty="0"/>
              <a:t>WHEN IS FEEDBACK MANDATORY?</a:t>
            </a:r>
          </a:p>
        </p:txBody>
      </p:sp>
      <p:sp>
        <p:nvSpPr>
          <p:cNvPr id="3" name="Segnaposto contenuto 2">
            <a:extLst>
              <a:ext uri="{FF2B5EF4-FFF2-40B4-BE49-F238E27FC236}">
                <a16:creationId xmlns:a16="http://schemas.microsoft.com/office/drawing/2014/main" id="{FE83705E-27EC-FD58-CFCC-8CD5071EBBCD}"/>
              </a:ext>
            </a:extLst>
          </p:cNvPr>
          <p:cNvSpPr>
            <a:spLocks noGrp="1"/>
          </p:cNvSpPr>
          <p:nvPr>
            <p:ph sz="quarter" idx="10"/>
          </p:nvPr>
        </p:nvSpPr>
        <p:spPr>
          <a:xfrm>
            <a:off x="323557" y="951578"/>
            <a:ext cx="11619914" cy="5395044"/>
          </a:xfrm>
        </p:spPr>
        <p:txBody>
          <a:bodyPr>
            <a:normAutofit lnSpcReduction="10000"/>
          </a:bodyPr>
          <a:lstStyle/>
          <a:p>
            <a:pPr marL="0" indent="0">
              <a:buNone/>
            </a:pPr>
            <a:r>
              <a:rPr lang="en-US" dirty="0"/>
              <a:t>Feedback is mandatory if BOTH of the following conditions are met:</a:t>
            </a:r>
          </a:p>
          <a:p>
            <a:pPr marL="0" indent="0">
              <a:buNone/>
            </a:pPr>
            <a:endParaRPr lang="en-US" dirty="0"/>
          </a:p>
          <a:p>
            <a:pPr marL="0" indent="0">
              <a:buNone/>
            </a:pPr>
            <a:r>
              <a:rPr lang="en-US" dirty="0"/>
              <a:t>1. The contract is inherent in one of the 79 CCs relevant to the feedbacks;</a:t>
            </a:r>
          </a:p>
          <a:p>
            <a:pPr marL="0" indent="0">
              <a:buNone/>
            </a:pPr>
            <a:r>
              <a:rPr lang="en-US" dirty="0"/>
              <a:t>2. The Administrative Value of the contract is:</a:t>
            </a:r>
          </a:p>
          <a:p>
            <a:pPr marL="0" indent="0">
              <a:buNone/>
            </a:pPr>
            <a:r>
              <a:rPr lang="en-US" dirty="0"/>
              <a:t>	- &gt;EUR 450k for "open" contracts;</a:t>
            </a:r>
          </a:p>
          <a:p>
            <a:pPr marL="0" indent="0">
              <a:buNone/>
            </a:pPr>
            <a:r>
              <a:rPr lang="en-US" dirty="0"/>
              <a:t>    	- &gt;EUR 150k for "closed" contracts.</a:t>
            </a:r>
          </a:p>
          <a:p>
            <a:pPr marL="0" indent="0">
              <a:buNone/>
            </a:pPr>
            <a:endParaRPr lang="en-US" dirty="0"/>
          </a:p>
          <a:p>
            <a:pPr marL="0" indent="0">
              <a:buNone/>
            </a:pPr>
            <a:r>
              <a:rPr lang="en-US" dirty="0"/>
              <a:t>The list of CCs and the thresholds associated with the contracts to be submitted to feedback are periodically reviewed, also on the basis of developments in the CCs master data, and appropriately communicated to the units concerned through publication on the information system.</a:t>
            </a:r>
          </a:p>
          <a:p>
            <a:pPr marL="0" indent="0">
              <a:buNone/>
            </a:pPr>
            <a:endParaRPr lang="en-US" dirty="0"/>
          </a:p>
          <a:p>
            <a:pPr marL="0" indent="0">
              <a:buNone/>
            </a:pPr>
            <a:r>
              <a:rPr lang="en-US" dirty="0"/>
              <a:t>The VEMAD unit periodically verifies if the mandatory FBs  have been filled in on suppliers qualified by Head Quarter, on international suppliers and on mega-suppliers.</a:t>
            </a:r>
            <a:endParaRPr lang="it-IT" u="sng" dirty="0"/>
          </a:p>
        </p:txBody>
      </p:sp>
      <p:sp>
        <p:nvSpPr>
          <p:cNvPr id="4" name="Segnaposto numero diapositiva 3">
            <a:extLst>
              <a:ext uri="{FF2B5EF4-FFF2-40B4-BE49-F238E27FC236}">
                <a16:creationId xmlns:a16="http://schemas.microsoft.com/office/drawing/2014/main" id="{22AF0E87-92BE-7EBA-94C6-C36362A1C68E}"/>
              </a:ext>
            </a:extLst>
          </p:cNvPr>
          <p:cNvSpPr>
            <a:spLocks noGrp="1"/>
          </p:cNvSpPr>
          <p:nvPr>
            <p:ph type="sldNum" sz="quarter" idx="12"/>
          </p:nvPr>
        </p:nvSpPr>
        <p:spPr/>
        <p:txBody>
          <a:bodyPr/>
          <a:lstStyle/>
          <a:p>
            <a:fld id="{707872E8-939B-41AC-B617-4CE710FB602C}" type="slidenum">
              <a:rPr lang="it-IT" smtClean="0"/>
              <a:pPr/>
              <a:t>3</a:t>
            </a:fld>
            <a:endParaRPr lang="it-IT"/>
          </a:p>
        </p:txBody>
      </p:sp>
      <p:pic>
        <p:nvPicPr>
          <p:cNvPr id="5" name="Segnaposto immagine 10">
            <a:extLst>
              <a:ext uri="{FF2B5EF4-FFF2-40B4-BE49-F238E27FC236}">
                <a16:creationId xmlns:a16="http://schemas.microsoft.com/office/drawing/2014/main" id="{9DF95611-A48D-3C12-9574-F3B34382F0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605" r="15086"/>
          <a:stretch/>
        </p:blipFill>
        <p:spPr>
          <a:xfrm>
            <a:off x="9324280" y="1784190"/>
            <a:ext cx="1226489" cy="190729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21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0 h 10000"/>
              <a:gd name="connsiteX0" fmla="*/ 2 w 10002"/>
              <a:gd name="connsiteY0" fmla="*/ 0 h 10000"/>
              <a:gd name="connsiteX1" fmla="*/ 10002 w 10002"/>
              <a:gd name="connsiteY1" fmla="*/ 0 h 10000"/>
              <a:gd name="connsiteX2" fmla="*/ 10002 w 10002"/>
              <a:gd name="connsiteY2" fmla="*/ 10000 h 10000"/>
              <a:gd name="connsiteX3" fmla="*/ 2 w 10002"/>
              <a:gd name="connsiteY3" fmla="*/ 10000 h 10000"/>
              <a:gd name="connsiteX4" fmla="*/ 2 w 10002"/>
              <a:gd name="connsiteY4" fmla="*/ 0 h 10000"/>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38"/>
              <a:gd name="connsiteX1" fmla="*/ 10002 w 10002"/>
              <a:gd name="connsiteY1" fmla="*/ 0 h 10038"/>
              <a:gd name="connsiteX2" fmla="*/ 7814 w 10002"/>
              <a:gd name="connsiteY2" fmla="*/ 10038 h 10038"/>
              <a:gd name="connsiteX3" fmla="*/ 2 w 10002"/>
              <a:gd name="connsiteY3" fmla="*/ 10000 h 10038"/>
              <a:gd name="connsiteX4" fmla="*/ 2 w 10002"/>
              <a:gd name="connsiteY4" fmla="*/ 0 h 10038"/>
              <a:gd name="connsiteX0" fmla="*/ 2 w 10002"/>
              <a:gd name="connsiteY0" fmla="*/ 0 h 10000"/>
              <a:gd name="connsiteX1" fmla="*/ 10002 w 10002"/>
              <a:gd name="connsiteY1" fmla="*/ 0 h 10000"/>
              <a:gd name="connsiteX2" fmla="*/ 7751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51" y="10000"/>
                </a:lnTo>
                <a:lnTo>
                  <a:pt x="2" y="10000"/>
                </a:lnTo>
                <a:cubicBezTo>
                  <a:pt x="9" y="6667"/>
                  <a:pt x="-5" y="3333"/>
                  <a:pt x="2" y="0"/>
                </a:cubicBezTo>
                <a:close/>
              </a:path>
            </a:pathLst>
          </a:custGeom>
        </p:spPr>
      </p:pic>
    </p:spTree>
    <p:extLst>
      <p:ext uri="{BB962C8B-B14F-4D97-AF65-F5344CB8AC3E}">
        <p14:creationId xmlns:p14="http://schemas.microsoft.com/office/powerpoint/2010/main" val="425134059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FD4358-05A8-E439-D49C-1E27753219D7}"/>
              </a:ext>
            </a:extLst>
          </p:cNvPr>
          <p:cNvSpPr>
            <a:spLocks noGrp="1"/>
          </p:cNvSpPr>
          <p:nvPr>
            <p:ph type="title"/>
          </p:nvPr>
        </p:nvSpPr>
        <p:spPr>
          <a:xfrm>
            <a:off x="641245" y="129936"/>
            <a:ext cx="10731605" cy="778099"/>
          </a:xfrm>
        </p:spPr>
        <p:txBody>
          <a:bodyPr anchor="ctr">
            <a:normAutofit/>
          </a:bodyPr>
          <a:lstStyle/>
          <a:p>
            <a:r>
              <a:rPr lang="en-US" dirty="0"/>
              <a:t>WHO CAN GIVE ME SUPPORT IN THE EVENT OF PROBLEMS RELATED TO VMS FUNCTIONING?</a:t>
            </a:r>
            <a:endParaRPr lang="it-IT" dirty="0"/>
          </a:p>
        </p:txBody>
      </p:sp>
      <p:sp>
        <p:nvSpPr>
          <p:cNvPr id="16" name="Rettangolo con angoli arrotondati 15">
            <a:extLst>
              <a:ext uri="{FF2B5EF4-FFF2-40B4-BE49-F238E27FC236}">
                <a16:creationId xmlns:a16="http://schemas.microsoft.com/office/drawing/2014/main" id="{2E030916-F59A-CA8B-CEB5-F5AF96CB173E}"/>
              </a:ext>
            </a:extLst>
          </p:cNvPr>
          <p:cNvSpPr/>
          <p:nvPr/>
        </p:nvSpPr>
        <p:spPr>
          <a:xfrm>
            <a:off x="406218" y="1341057"/>
            <a:ext cx="6907129" cy="4977116"/>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7" name="Rettangolo 16" descr="Posta elettronica">
            <a:extLst>
              <a:ext uri="{FF2B5EF4-FFF2-40B4-BE49-F238E27FC236}">
                <a16:creationId xmlns:a16="http://schemas.microsoft.com/office/drawing/2014/main" id="{6E0BE070-7AD9-0CA7-E135-16DC435825A2}"/>
              </a:ext>
            </a:extLst>
          </p:cNvPr>
          <p:cNvSpPr/>
          <p:nvPr/>
        </p:nvSpPr>
        <p:spPr>
          <a:xfrm>
            <a:off x="8167510" y="2212424"/>
            <a:ext cx="2819260" cy="250731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8" name="Figura a mano libera: forma 17">
            <a:extLst>
              <a:ext uri="{FF2B5EF4-FFF2-40B4-BE49-F238E27FC236}">
                <a16:creationId xmlns:a16="http://schemas.microsoft.com/office/drawing/2014/main" id="{4D137388-6D99-C907-BFA8-20343C42DDCA}"/>
              </a:ext>
            </a:extLst>
          </p:cNvPr>
          <p:cNvSpPr/>
          <p:nvPr/>
        </p:nvSpPr>
        <p:spPr>
          <a:xfrm>
            <a:off x="1336306" y="1199489"/>
            <a:ext cx="4998726" cy="1235226"/>
          </a:xfrm>
          <a:custGeom>
            <a:avLst/>
            <a:gdLst>
              <a:gd name="connsiteX0" fmla="*/ 0 w 2485501"/>
              <a:gd name="connsiteY0" fmla="*/ 0 h 1235226"/>
              <a:gd name="connsiteX1" fmla="*/ 2485501 w 2485501"/>
              <a:gd name="connsiteY1" fmla="*/ 0 h 1235226"/>
              <a:gd name="connsiteX2" fmla="*/ 2485501 w 2485501"/>
              <a:gd name="connsiteY2" fmla="*/ 1235226 h 1235226"/>
              <a:gd name="connsiteX3" fmla="*/ 0 w 2485501"/>
              <a:gd name="connsiteY3" fmla="*/ 1235226 h 1235226"/>
              <a:gd name="connsiteX4" fmla="*/ 0 w 2485501"/>
              <a:gd name="connsiteY4" fmla="*/ 0 h 1235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501" h="1235226">
                <a:moveTo>
                  <a:pt x="0" y="0"/>
                </a:moveTo>
                <a:lnTo>
                  <a:pt x="2485501" y="0"/>
                </a:lnTo>
                <a:lnTo>
                  <a:pt x="2485501" y="1235226"/>
                </a:lnTo>
                <a:lnTo>
                  <a:pt x="0" y="123522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0728" tIns="130728" rIns="130728" bIns="130728" numCol="1" spcCol="1270" anchor="ctr" anchorCtr="0">
            <a:noAutofit/>
          </a:bodyPr>
          <a:lstStyle/>
          <a:p>
            <a:pPr marL="0" lvl="0" indent="0" algn="l" defTabSz="755650">
              <a:lnSpc>
                <a:spcPct val="90000"/>
              </a:lnSpc>
              <a:spcBef>
                <a:spcPct val="0"/>
              </a:spcBef>
              <a:spcAft>
                <a:spcPct val="35000"/>
              </a:spcAft>
              <a:buNone/>
            </a:pPr>
            <a:r>
              <a:rPr lang="en-US" sz="2400" b="1" kern="1200" dirty="0"/>
              <a:t>Mbx </a:t>
            </a:r>
            <a:r>
              <a:rPr lang="en-US" sz="2400" b="1" dirty="0"/>
              <a:t>SD</a:t>
            </a:r>
            <a:r>
              <a:rPr lang="en-US" sz="2400" b="1" kern="1200" dirty="0"/>
              <a:t> VMS </a:t>
            </a:r>
            <a:r>
              <a:rPr lang="en-US" sz="2400" b="1" kern="1200" dirty="0">
                <a:hlinkClick r:id="rId4"/>
              </a:rPr>
              <a:t>SD_VMS@eni.com</a:t>
            </a:r>
            <a:endParaRPr lang="en-US" sz="2400" b="1" kern="1200" dirty="0"/>
          </a:p>
          <a:p>
            <a:pPr marL="0" lvl="0" indent="0" algn="l" defTabSz="755650">
              <a:lnSpc>
                <a:spcPct val="90000"/>
              </a:lnSpc>
              <a:spcBef>
                <a:spcPct val="0"/>
              </a:spcBef>
              <a:spcAft>
                <a:spcPct val="35000"/>
              </a:spcAft>
              <a:buNone/>
            </a:pPr>
            <a:r>
              <a:rPr lang="en-US" sz="2400" b="1" kern="1200" dirty="0"/>
              <a:t>telephone contact 02.520.3010</a:t>
            </a:r>
          </a:p>
        </p:txBody>
      </p:sp>
      <p:sp>
        <p:nvSpPr>
          <p:cNvPr id="5" name="Segnaposto numero diapositiva 4">
            <a:extLst>
              <a:ext uri="{FF2B5EF4-FFF2-40B4-BE49-F238E27FC236}">
                <a16:creationId xmlns:a16="http://schemas.microsoft.com/office/drawing/2014/main" id="{0743EFBD-47A8-CCFB-949B-1B10FB88D169}"/>
              </a:ext>
            </a:extLst>
          </p:cNvPr>
          <p:cNvSpPr>
            <a:spLocks noGrp="1"/>
          </p:cNvSpPr>
          <p:nvPr>
            <p:ph type="sldNum" sz="quarter" idx="12"/>
          </p:nvPr>
        </p:nvSpPr>
        <p:spPr/>
        <p:txBody>
          <a:bodyPr anchor="b">
            <a:normAutofit/>
          </a:bodyPr>
          <a:lstStyle/>
          <a:p>
            <a:pPr>
              <a:spcAft>
                <a:spcPts val="600"/>
              </a:spcAft>
            </a:pPr>
            <a:fld id="{707872E8-939B-41AC-B617-4CE710FB602C}" type="slidenum">
              <a:rPr lang="it-IT" smtClean="0"/>
              <a:pPr>
                <a:spcAft>
                  <a:spcPts val="600"/>
                </a:spcAft>
              </a:pPr>
              <a:t>30</a:t>
            </a:fld>
            <a:endParaRPr lang="it-IT"/>
          </a:p>
        </p:txBody>
      </p:sp>
      <p:sp>
        <p:nvSpPr>
          <p:cNvPr id="8" name="CasellaDiTesto 7">
            <a:extLst>
              <a:ext uri="{FF2B5EF4-FFF2-40B4-BE49-F238E27FC236}">
                <a16:creationId xmlns:a16="http://schemas.microsoft.com/office/drawing/2014/main" id="{F3C4C89A-2A57-608C-D1C1-8ADEEC03538D}"/>
              </a:ext>
            </a:extLst>
          </p:cNvPr>
          <p:cNvSpPr txBox="1"/>
          <p:nvPr/>
        </p:nvSpPr>
        <p:spPr>
          <a:xfrm>
            <a:off x="554709" y="2212424"/>
            <a:ext cx="6527027" cy="3970318"/>
          </a:xfrm>
          <a:prstGeom prst="rect">
            <a:avLst/>
          </a:prstGeom>
          <a:noFill/>
        </p:spPr>
        <p:txBody>
          <a:bodyPr wrap="square">
            <a:spAutoFit/>
          </a:bodyPr>
          <a:lstStyle/>
          <a:p>
            <a:pPr algn="just"/>
            <a:r>
              <a:rPr lang="en-US" dirty="0"/>
              <a:t>Type of requests concerning the VMS system managed by SD team:</a:t>
            </a:r>
          </a:p>
          <a:p>
            <a:pPr algn="just"/>
            <a:r>
              <a:rPr lang="en-US" dirty="0"/>
              <a:t>- system errors</a:t>
            </a:r>
          </a:p>
          <a:p>
            <a:pPr algn="just"/>
            <a:r>
              <a:rPr lang="en-US" dirty="0"/>
              <a:t>- bugs to fix</a:t>
            </a:r>
          </a:p>
          <a:p>
            <a:pPr algn="just"/>
            <a:r>
              <a:rPr lang="en-US" dirty="0"/>
              <a:t>- evolutionary activities or implementations which must however be requested from the Reference Client Manager</a:t>
            </a:r>
          </a:p>
          <a:p>
            <a:pPr algn="just"/>
            <a:r>
              <a:rPr lang="en-US" dirty="0"/>
              <a:t>- punctual verification of authorizations with possible addressing to the correct method of requesting modifications or supplementary authorizations to operate the system correctly (the verification is the responsibility of the AM, the authorization request is not)</a:t>
            </a:r>
          </a:p>
          <a:p>
            <a:pPr algn="just"/>
            <a:r>
              <a:rPr lang="en-US" dirty="0"/>
              <a:t>- general indications on the correct ways to operate on system processes. However, it is not possible to provide procedural indications or instructions on the processes and, in this case, the modus operandi provides for addressing the application referents or similar business figures.</a:t>
            </a:r>
            <a:endParaRPr lang="it-IT" dirty="0"/>
          </a:p>
        </p:txBody>
      </p:sp>
    </p:spTree>
    <p:extLst>
      <p:ext uri="{BB962C8B-B14F-4D97-AF65-F5344CB8AC3E}">
        <p14:creationId xmlns:p14="http://schemas.microsoft.com/office/powerpoint/2010/main" val="135509618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US" dirty="0">
                <a:latin typeface="Calibri(titoli)"/>
              </a:rPr>
              <a:t>WHERE DO I FIND THE LIST OF RELEVANT COMMODITY CLASSES? </a:t>
            </a:r>
            <a:endParaRPr lang="it-IT" dirty="0">
              <a:latin typeface="Calibri(titoli)"/>
            </a:endParaRP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4</a:t>
            </a:fld>
            <a:endParaRPr lang="it-IT"/>
          </a:p>
        </p:txBody>
      </p:sp>
      <p:sp>
        <p:nvSpPr>
          <p:cNvPr id="10" name="Rettangolo 9">
            <a:extLst>
              <a:ext uri="{FF2B5EF4-FFF2-40B4-BE49-F238E27FC236}">
                <a16:creationId xmlns:a16="http://schemas.microsoft.com/office/drawing/2014/main" id="{A0C60837-044F-426B-87B7-BFF524DC7B00}"/>
              </a:ext>
            </a:extLst>
          </p:cNvPr>
          <p:cNvSpPr/>
          <p:nvPr/>
        </p:nvSpPr>
        <p:spPr>
          <a:xfrm>
            <a:off x="538503" y="3713391"/>
            <a:ext cx="5188998" cy="923330"/>
          </a:xfrm>
          <a:prstGeom prst="rect">
            <a:avLst/>
          </a:prstGeom>
        </p:spPr>
        <p:txBody>
          <a:bodyPr wrap="square">
            <a:spAutoFit/>
          </a:bodyPr>
          <a:lstStyle/>
          <a:p>
            <a:pPr algn="just"/>
            <a:r>
              <a:rPr lang="en-US" dirty="0">
                <a:solidFill>
                  <a:schemeClr val="accent6"/>
                </a:solidFill>
                <a:latin typeface="EniTabReg" panose="02000506030000020004" pitchFamily="50" charset="0"/>
              </a:rPr>
              <a:t>The portal (Procurement Community) is an area containing regulations, tools and information useful to Eni's Procurement Units</a:t>
            </a:r>
            <a:endParaRPr lang="it-IT" dirty="0">
              <a:solidFill>
                <a:schemeClr val="accent6"/>
              </a:solidFill>
              <a:latin typeface="EniTabReg" panose="02000506030000020004" pitchFamily="50" charset="0"/>
            </a:endParaRPr>
          </a:p>
        </p:txBody>
      </p:sp>
      <p:pic>
        <p:nvPicPr>
          <p:cNvPr id="11" name="Immagine 10">
            <a:extLst>
              <a:ext uri="{FF2B5EF4-FFF2-40B4-BE49-F238E27FC236}">
                <a16:creationId xmlns:a16="http://schemas.microsoft.com/office/drawing/2014/main" id="{DEE2AB4D-8E54-4A4E-A8B4-14A58F637AAC}"/>
              </a:ext>
            </a:extLst>
          </p:cNvPr>
          <p:cNvPicPr>
            <a:picLocks noChangeAspect="1"/>
          </p:cNvPicPr>
          <p:nvPr/>
        </p:nvPicPr>
        <p:blipFill rotWithShape="1">
          <a:blip r:embed="rId2"/>
          <a:srcRect l="13542" t="13841" r="14791" b="23204"/>
          <a:stretch/>
        </p:blipFill>
        <p:spPr>
          <a:xfrm>
            <a:off x="837182" y="1367408"/>
            <a:ext cx="3935115" cy="1943505"/>
          </a:xfrm>
          <a:prstGeom prst="rect">
            <a:avLst/>
          </a:prstGeom>
        </p:spPr>
      </p:pic>
      <p:sp>
        <p:nvSpPr>
          <p:cNvPr id="14" name="Rettangolo 13">
            <a:extLst>
              <a:ext uri="{FF2B5EF4-FFF2-40B4-BE49-F238E27FC236}">
                <a16:creationId xmlns:a16="http://schemas.microsoft.com/office/drawing/2014/main" id="{110E5554-30C7-67C6-E965-9B7F76173CD0}"/>
              </a:ext>
            </a:extLst>
          </p:cNvPr>
          <p:cNvSpPr/>
          <p:nvPr/>
        </p:nvSpPr>
        <p:spPr>
          <a:xfrm>
            <a:off x="1075457" y="5642426"/>
            <a:ext cx="992485" cy="418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7" name="Oggetto 6">
            <a:extLst>
              <a:ext uri="{FF2B5EF4-FFF2-40B4-BE49-F238E27FC236}">
                <a16:creationId xmlns:a16="http://schemas.microsoft.com/office/drawing/2014/main" id="{EC2AFAB6-911B-BA44-37EA-3EED253D34A3}"/>
              </a:ext>
            </a:extLst>
          </p:cNvPr>
          <p:cNvGraphicFramePr>
            <a:graphicFrameLocks noChangeAspect="1"/>
          </p:cNvGraphicFramePr>
          <p:nvPr>
            <p:extLst>
              <p:ext uri="{D42A27DB-BD31-4B8C-83A1-F6EECF244321}">
                <p14:modId xmlns:p14="http://schemas.microsoft.com/office/powerpoint/2010/main" val="1019534873"/>
              </p:ext>
            </p:extLst>
          </p:nvPr>
        </p:nvGraphicFramePr>
        <p:xfrm>
          <a:off x="1075457" y="5211392"/>
          <a:ext cx="1020306" cy="837409"/>
        </p:xfrm>
        <a:graphic>
          <a:graphicData uri="http://schemas.openxmlformats.org/presentationml/2006/ole">
            <mc:AlternateContent xmlns:mc="http://schemas.openxmlformats.org/markup-compatibility/2006">
              <mc:Choice xmlns:v="urn:schemas-microsoft-com:vml" Requires="v">
                <p:oleObj name="Worksheet" showAsIcon="1" r:id="rId3" imgW="914400" imgH="771525" progId="Excel.Sheet.12">
                  <p:embed/>
                </p:oleObj>
              </mc:Choice>
              <mc:Fallback>
                <p:oleObj name="Worksheet" showAsIcon="1" r:id="rId3" imgW="914400" imgH="771525" progId="Excel.Sheet.12">
                  <p:embed/>
                  <p:pic>
                    <p:nvPicPr>
                      <p:cNvPr id="7" name="Oggetto 6">
                        <a:extLst>
                          <a:ext uri="{FF2B5EF4-FFF2-40B4-BE49-F238E27FC236}">
                            <a16:creationId xmlns:a16="http://schemas.microsoft.com/office/drawing/2014/main" id="{EC2AFAB6-911B-BA44-37EA-3EED253D34A3}"/>
                          </a:ext>
                        </a:extLst>
                      </p:cNvPr>
                      <p:cNvPicPr/>
                      <p:nvPr/>
                    </p:nvPicPr>
                    <p:blipFill>
                      <a:blip r:embed="rId4"/>
                      <a:stretch>
                        <a:fillRect/>
                      </a:stretch>
                    </p:blipFill>
                    <p:spPr>
                      <a:xfrm>
                        <a:off x="1075457" y="5211392"/>
                        <a:ext cx="1020306" cy="837409"/>
                      </a:xfrm>
                      <a:prstGeom prst="rect">
                        <a:avLst/>
                      </a:prstGeom>
                    </p:spPr>
                  </p:pic>
                </p:oleObj>
              </mc:Fallback>
            </mc:AlternateContent>
          </a:graphicData>
        </a:graphic>
      </p:graphicFrame>
      <p:sp>
        <p:nvSpPr>
          <p:cNvPr id="18" name="CasellaDiTesto 17">
            <a:extLst>
              <a:ext uri="{FF2B5EF4-FFF2-40B4-BE49-F238E27FC236}">
                <a16:creationId xmlns:a16="http://schemas.microsoft.com/office/drawing/2014/main" id="{EBCD0127-EA6E-E4FB-5F9B-7E50011A3247}"/>
              </a:ext>
            </a:extLst>
          </p:cNvPr>
          <p:cNvSpPr txBox="1"/>
          <p:nvPr/>
        </p:nvSpPr>
        <p:spPr>
          <a:xfrm>
            <a:off x="2237529" y="5118377"/>
            <a:ext cx="3356956" cy="923330"/>
          </a:xfrm>
          <a:prstGeom prst="rect">
            <a:avLst/>
          </a:prstGeom>
          <a:noFill/>
        </p:spPr>
        <p:txBody>
          <a:bodyPr wrap="square" rtlCol="0">
            <a:spAutoFit/>
          </a:bodyPr>
          <a:lstStyle/>
          <a:p>
            <a:pPr algn="ctr"/>
            <a:r>
              <a:rPr lang="en-US" dirty="0"/>
              <a:t>Refer to the version on the portal to be sure you have the most up-to-date one</a:t>
            </a:r>
            <a:endParaRPr lang="it-IT" dirty="0"/>
          </a:p>
        </p:txBody>
      </p:sp>
      <p:sp>
        <p:nvSpPr>
          <p:cNvPr id="6" name="Rettangolo 5">
            <a:extLst>
              <a:ext uri="{FF2B5EF4-FFF2-40B4-BE49-F238E27FC236}">
                <a16:creationId xmlns:a16="http://schemas.microsoft.com/office/drawing/2014/main" id="{59774073-1D7F-C229-0FCB-FCF8C8A50F0A}"/>
              </a:ext>
            </a:extLst>
          </p:cNvPr>
          <p:cNvSpPr/>
          <p:nvPr/>
        </p:nvSpPr>
        <p:spPr>
          <a:xfrm>
            <a:off x="748234" y="5039199"/>
            <a:ext cx="4757303" cy="135868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FE7B0787-0417-34F4-AAE6-2F86829EFE2D}"/>
              </a:ext>
            </a:extLst>
          </p:cNvPr>
          <p:cNvSpPr/>
          <p:nvPr/>
        </p:nvSpPr>
        <p:spPr>
          <a:xfrm>
            <a:off x="837182" y="5601860"/>
            <a:ext cx="1532016" cy="745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rPr>
              <a:t>List of 79 compulsory CCs, last update 01/12/2023</a:t>
            </a:r>
            <a:endParaRPr lang="it-IT" sz="1200" dirty="0">
              <a:solidFill>
                <a:schemeClr val="tx1"/>
              </a:solidFill>
            </a:endParaRPr>
          </a:p>
        </p:txBody>
      </p:sp>
      <p:pic>
        <p:nvPicPr>
          <p:cNvPr id="9" name="Immagine 8">
            <a:extLst>
              <a:ext uri="{FF2B5EF4-FFF2-40B4-BE49-F238E27FC236}">
                <a16:creationId xmlns:a16="http://schemas.microsoft.com/office/drawing/2014/main" id="{FCDE6163-89BC-D62F-B03D-207A299BAD91}"/>
              </a:ext>
            </a:extLst>
          </p:cNvPr>
          <p:cNvPicPr>
            <a:picLocks noChangeAspect="1"/>
          </p:cNvPicPr>
          <p:nvPr/>
        </p:nvPicPr>
        <p:blipFill>
          <a:blip r:embed="rId5"/>
          <a:stretch>
            <a:fillRect/>
          </a:stretch>
        </p:blipFill>
        <p:spPr>
          <a:xfrm>
            <a:off x="6096000" y="1211348"/>
            <a:ext cx="5930262" cy="2099565"/>
          </a:xfrm>
          <a:prstGeom prst="rect">
            <a:avLst/>
          </a:prstGeom>
        </p:spPr>
      </p:pic>
      <p:sp>
        <p:nvSpPr>
          <p:cNvPr id="5" name="Rettangolo 4">
            <a:extLst>
              <a:ext uri="{FF2B5EF4-FFF2-40B4-BE49-F238E27FC236}">
                <a16:creationId xmlns:a16="http://schemas.microsoft.com/office/drawing/2014/main" id="{5109BF2C-56AE-166F-9001-62670808A8AB}"/>
              </a:ext>
            </a:extLst>
          </p:cNvPr>
          <p:cNvSpPr/>
          <p:nvPr/>
        </p:nvSpPr>
        <p:spPr>
          <a:xfrm>
            <a:off x="6226812" y="2401274"/>
            <a:ext cx="5690467" cy="42614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9502910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336A10-855A-3067-6F19-1F0B6795AA6A}"/>
              </a:ext>
            </a:extLst>
          </p:cNvPr>
          <p:cNvSpPr>
            <a:spLocks noGrp="1"/>
          </p:cNvSpPr>
          <p:nvPr>
            <p:ph type="title"/>
          </p:nvPr>
        </p:nvSpPr>
        <p:spPr>
          <a:xfrm>
            <a:off x="838192" y="0"/>
            <a:ext cx="10731605" cy="778099"/>
          </a:xfrm>
        </p:spPr>
        <p:txBody>
          <a:bodyPr/>
          <a:lstStyle/>
          <a:p>
            <a:r>
              <a:rPr lang="en-US" dirty="0"/>
              <a:t>ON THE BASIS OF WHICH CRITERIA ARE THE RELEVANT CCs IDENTIFIED? HOW OFTEN ARE THEY REVIEWED?</a:t>
            </a:r>
            <a:endParaRPr lang="it-IT" dirty="0"/>
          </a:p>
        </p:txBody>
      </p:sp>
      <p:sp>
        <p:nvSpPr>
          <p:cNvPr id="4" name="Segnaposto numero diapositiva 3">
            <a:extLst>
              <a:ext uri="{FF2B5EF4-FFF2-40B4-BE49-F238E27FC236}">
                <a16:creationId xmlns:a16="http://schemas.microsoft.com/office/drawing/2014/main" id="{05E16D08-9E6E-5705-1883-8DDD8B20B6C7}"/>
              </a:ext>
            </a:extLst>
          </p:cNvPr>
          <p:cNvSpPr>
            <a:spLocks noGrp="1"/>
          </p:cNvSpPr>
          <p:nvPr>
            <p:ph type="sldNum" sz="quarter" idx="12"/>
          </p:nvPr>
        </p:nvSpPr>
        <p:spPr/>
        <p:txBody>
          <a:bodyPr/>
          <a:lstStyle/>
          <a:p>
            <a:fld id="{707872E8-939B-41AC-B617-4CE710FB602C}" type="slidenum">
              <a:rPr lang="it-IT" smtClean="0"/>
              <a:pPr/>
              <a:t>5</a:t>
            </a:fld>
            <a:endParaRPr lang="it-IT"/>
          </a:p>
        </p:txBody>
      </p:sp>
      <p:sp>
        <p:nvSpPr>
          <p:cNvPr id="5" name="Google Shape;958;p33">
            <a:extLst>
              <a:ext uri="{FF2B5EF4-FFF2-40B4-BE49-F238E27FC236}">
                <a16:creationId xmlns:a16="http://schemas.microsoft.com/office/drawing/2014/main" id="{C799F6E9-3E18-3089-1049-888A6ACF8EFE}"/>
              </a:ext>
            </a:extLst>
          </p:cNvPr>
          <p:cNvSpPr/>
          <p:nvPr/>
        </p:nvSpPr>
        <p:spPr>
          <a:xfrm>
            <a:off x="3033236" y="2781680"/>
            <a:ext cx="1748975" cy="541666"/>
          </a:xfrm>
          <a:custGeom>
            <a:avLst/>
            <a:gdLst/>
            <a:ahLst/>
            <a:cxnLst/>
            <a:rect l="l" t="t" r="r" b="b"/>
            <a:pathLst>
              <a:path w="109943" h="27302" extrusionOk="0">
                <a:moveTo>
                  <a:pt x="0" y="1"/>
                </a:moveTo>
                <a:lnTo>
                  <a:pt x="4501" y="13645"/>
                </a:lnTo>
                <a:lnTo>
                  <a:pt x="0" y="27302"/>
                </a:lnTo>
                <a:lnTo>
                  <a:pt x="105442" y="27302"/>
                </a:lnTo>
                <a:lnTo>
                  <a:pt x="109943" y="13645"/>
                </a:lnTo>
                <a:lnTo>
                  <a:pt x="105442" y="1"/>
                </a:lnTo>
                <a:close/>
              </a:path>
            </a:pathLst>
          </a:custGeom>
          <a:solidFill>
            <a:srgbClr val="FB8569"/>
          </a:solidFill>
          <a:ln>
            <a:noFill/>
          </a:ln>
        </p:spPr>
        <p:txBody>
          <a:bodyPr spcFirstLastPara="1" wrap="square" lIns="144000" tIns="91425" rIns="90000"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it-IT" sz="1700" b="1" i="0" u="none" strike="noStrike" kern="0" cap="none" spc="0" normalizeH="0" baseline="0" noProof="0" dirty="0">
                <a:ln>
                  <a:noFill/>
                </a:ln>
                <a:solidFill>
                  <a:srgbClr val="FFFFFF"/>
                </a:solidFill>
                <a:effectLst/>
                <a:uLnTx/>
                <a:uFillTx/>
                <a:ea typeface="Fira Sans Extra Condensed Medium"/>
                <a:cs typeface="Fira Sans Extra Condensed Medium"/>
                <a:sym typeface="Fira Sans Extra Condensed Medium"/>
              </a:rPr>
              <a:t>RELEVANCE</a:t>
            </a:r>
            <a:endParaRPr kumimoji="0" sz="1400" b="1" i="0" u="none" strike="noStrike" kern="0" cap="none" spc="0" normalizeH="0" baseline="0" noProof="0" dirty="0">
              <a:ln>
                <a:noFill/>
              </a:ln>
              <a:solidFill>
                <a:srgbClr val="FFFFFF"/>
              </a:solidFill>
              <a:effectLst/>
              <a:uLnTx/>
              <a:uFillTx/>
              <a:cs typeface="Arial"/>
              <a:sym typeface="Arial"/>
            </a:endParaRPr>
          </a:p>
        </p:txBody>
      </p:sp>
      <p:sp>
        <p:nvSpPr>
          <p:cNvPr id="6" name="Google Shape;961;p33">
            <a:extLst>
              <a:ext uri="{FF2B5EF4-FFF2-40B4-BE49-F238E27FC236}">
                <a16:creationId xmlns:a16="http://schemas.microsoft.com/office/drawing/2014/main" id="{B4AD6020-A924-A92A-924F-904A73BDC486}"/>
              </a:ext>
            </a:extLst>
          </p:cNvPr>
          <p:cNvSpPr txBox="1"/>
          <p:nvPr/>
        </p:nvSpPr>
        <p:spPr>
          <a:xfrm>
            <a:off x="3037473" y="3448881"/>
            <a:ext cx="1842612" cy="927500"/>
          </a:xfrm>
          <a:prstGeom prst="rect">
            <a:avLst/>
          </a:prstGeom>
          <a:noFill/>
          <a:ln w="19050">
            <a:solidFill>
              <a:schemeClr val="bg1">
                <a:lumMod val="50000"/>
              </a:schemeClr>
            </a:solidFill>
          </a:ln>
        </p:spPr>
        <p:txBody>
          <a:bodyPr spcFirstLastPara="1" wrap="square" lIns="91425" tIns="91425" rIns="91425" bIns="91425" anchor="ctr" anchorCtr="0">
            <a:noAutofit/>
          </a:bodyPr>
          <a:lstStyle>
            <a:defPPr>
              <a:defRPr lang="it-IT"/>
            </a:defPPr>
            <a:lvl1pPr marL="171450" marR="0" lvl="0" indent="-171450" fontAlgn="auto">
              <a:lnSpc>
                <a:spcPct val="100000"/>
              </a:lnSpc>
              <a:spcBef>
                <a:spcPts val="0"/>
              </a:spcBef>
              <a:spcAft>
                <a:spcPts val="0"/>
              </a:spcAft>
              <a:buClr>
                <a:srgbClr val="000000"/>
              </a:buClr>
              <a:buSzTx/>
              <a:buFont typeface="Arial" panose="020B0604020202020204" pitchFamily="34" charset="0"/>
              <a:buChar char="•"/>
              <a:tabLst/>
              <a:defRPr kumimoji="0" sz="1400" b="1" i="0" u="none" strike="noStrike" kern="0" cap="none" spc="0" normalizeH="0" baseline="0">
                <a:ln>
                  <a:noFill/>
                </a:ln>
                <a:solidFill>
                  <a:srgbClr val="000000"/>
                </a:solidFill>
                <a:effectLst/>
                <a:uLnTx/>
                <a:uFillTx/>
                <a:latin typeface="Roboto"/>
                <a:ea typeface="Roboto"/>
                <a:cs typeface="Roboto"/>
              </a:defRPr>
            </a:lvl1pPr>
          </a:lstStyle>
          <a:p>
            <a:pPr marL="87313" indent="-87313"/>
            <a:r>
              <a:rPr lang="it-IT" sz="1200" dirty="0">
                <a:latin typeface="+mj-lt"/>
                <a:sym typeface="Roboto"/>
              </a:rPr>
              <a:t>TOTAL CONTRACT VALUE</a:t>
            </a:r>
          </a:p>
          <a:p>
            <a:pPr marL="87313" indent="-87313"/>
            <a:r>
              <a:rPr lang="it-IT" sz="1200" dirty="0">
                <a:latin typeface="+mj-lt"/>
                <a:sym typeface="Roboto"/>
              </a:rPr>
              <a:t>N. OF CONTRACTS</a:t>
            </a:r>
          </a:p>
          <a:p>
            <a:pPr marL="87313" indent="-87313"/>
            <a:r>
              <a:rPr lang="it-IT" sz="1200" dirty="0">
                <a:latin typeface="+mj-lt"/>
                <a:sym typeface="Roboto"/>
              </a:rPr>
              <a:t>INCIDENCE ON OVERALL CONTRACT VALUE ITALY</a:t>
            </a:r>
          </a:p>
        </p:txBody>
      </p:sp>
      <p:sp>
        <p:nvSpPr>
          <p:cNvPr id="7" name="Google Shape;975;p33">
            <a:extLst>
              <a:ext uri="{FF2B5EF4-FFF2-40B4-BE49-F238E27FC236}">
                <a16:creationId xmlns:a16="http://schemas.microsoft.com/office/drawing/2014/main" id="{024F1911-52C7-B5D8-B047-8F368F2C66D6}"/>
              </a:ext>
            </a:extLst>
          </p:cNvPr>
          <p:cNvSpPr txBox="1"/>
          <p:nvPr/>
        </p:nvSpPr>
        <p:spPr>
          <a:xfrm>
            <a:off x="1341394" y="3448881"/>
            <a:ext cx="1616031" cy="927500"/>
          </a:xfrm>
          <a:prstGeom prst="rect">
            <a:avLst/>
          </a:prstGeom>
          <a:noFill/>
          <a:ln w="19050">
            <a:solidFill>
              <a:schemeClr val="bg1">
                <a:lumMod val="50000"/>
              </a:schemeClr>
            </a:solidFill>
          </a:ln>
        </p:spPr>
        <p:txBody>
          <a:bodyPr spcFirstLastPara="1" wrap="square" lIns="91425" tIns="91425" rIns="91425" bIns="91425" anchor="ctr" anchorCtr="0">
            <a:noAutofit/>
          </a:bodyPr>
          <a:lstStyle/>
          <a:p>
            <a:pPr marL="87313" marR="0" lvl="0" indent="-8731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it-IT" sz="1200" b="1" i="0" u="none" strike="noStrike" kern="0" cap="none" spc="0" normalizeH="0" baseline="0" noProof="0" dirty="0">
                <a:ln>
                  <a:noFill/>
                </a:ln>
                <a:solidFill>
                  <a:srgbClr val="000000"/>
                </a:solidFill>
                <a:effectLst/>
                <a:uLnTx/>
                <a:uFillTx/>
                <a:latin typeface="+mj-lt"/>
                <a:ea typeface="Roboto"/>
                <a:cs typeface="Roboto"/>
                <a:sym typeface="Roboto"/>
              </a:rPr>
              <a:t>BUSINESS</a:t>
            </a:r>
          </a:p>
          <a:p>
            <a:pPr marL="87313" marR="0" lvl="0" indent="-8731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200" b="1" kern="0" dirty="0">
                <a:solidFill>
                  <a:srgbClr val="000000"/>
                </a:solidFill>
                <a:latin typeface="+mj-lt"/>
                <a:ea typeface="Roboto"/>
                <a:cs typeface="Roboto"/>
                <a:sym typeface="Roboto"/>
              </a:rPr>
              <a:t>HSE</a:t>
            </a:r>
          </a:p>
          <a:p>
            <a:pPr marL="87313" marR="0" lvl="0" indent="-8731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200" b="1" kern="0" dirty="0">
                <a:solidFill>
                  <a:srgbClr val="000000"/>
                </a:solidFill>
                <a:latin typeface="+mj-lt"/>
                <a:ea typeface="Roboto"/>
                <a:cs typeface="Roboto"/>
                <a:sym typeface="Roboto"/>
              </a:rPr>
              <a:t>HUMAN RIGHTS</a:t>
            </a:r>
            <a:endParaRPr kumimoji="0" lang="it-IT" sz="1200" b="1" i="0" u="none" strike="noStrike" kern="0" cap="none" spc="0" normalizeH="0" baseline="0" noProof="0" dirty="0">
              <a:ln>
                <a:noFill/>
              </a:ln>
              <a:solidFill>
                <a:srgbClr val="000000"/>
              </a:solidFill>
              <a:effectLst/>
              <a:uLnTx/>
              <a:uFillTx/>
              <a:latin typeface="+mj-lt"/>
              <a:ea typeface="Roboto"/>
              <a:cs typeface="Roboto"/>
              <a:sym typeface="Roboto"/>
            </a:endParaRPr>
          </a:p>
          <a:p>
            <a:pPr marL="87313" marR="0" lvl="0" indent="-87313" defTabSz="91440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it-IT" sz="1200" b="1" kern="0" dirty="0">
                <a:solidFill>
                  <a:srgbClr val="000000"/>
                </a:solidFill>
                <a:latin typeface="+mj-lt"/>
                <a:ea typeface="Roboto"/>
                <a:sym typeface="Roboto"/>
              </a:rPr>
              <a:t>CYBER</a:t>
            </a:r>
            <a:endParaRPr sz="1200" b="1" kern="0" dirty="0">
              <a:solidFill>
                <a:srgbClr val="000000"/>
              </a:solidFill>
              <a:latin typeface="+mj-lt"/>
              <a:ea typeface="Roboto"/>
              <a:sym typeface="Roboto"/>
            </a:endParaRPr>
          </a:p>
        </p:txBody>
      </p:sp>
      <p:sp>
        <p:nvSpPr>
          <p:cNvPr id="8" name="Google Shape;975;p33">
            <a:extLst>
              <a:ext uri="{FF2B5EF4-FFF2-40B4-BE49-F238E27FC236}">
                <a16:creationId xmlns:a16="http://schemas.microsoft.com/office/drawing/2014/main" id="{7F6995FF-E03F-4EE2-99C3-DD3CE4FF523B}"/>
              </a:ext>
            </a:extLst>
          </p:cNvPr>
          <p:cNvSpPr txBox="1"/>
          <p:nvPr/>
        </p:nvSpPr>
        <p:spPr>
          <a:xfrm>
            <a:off x="4887382" y="3448881"/>
            <a:ext cx="1616034" cy="927500"/>
          </a:xfrm>
          <a:prstGeom prst="rect">
            <a:avLst/>
          </a:prstGeom>
          <a:noFill/>
          <a:ln w="19050">
            <a:solidFill>
              <a:schemeClr val="bg1">
                <a:lumMod val="50000"/>
              </a:schemeClr>
            </a:solidFill>
          </a:ln>
        </p:spPr>
        <p:txBody>
          <a:bodyPr spcFirstLastPara="1" wrap="square" lIns="91425" tIns="91425" rIns="91425" bIns="91425" anchor="ctr" anchorCtr="0">
            <a:noAutofit/>
          </a:bodyPr>
          <a:lstStyle>
            <a:defPPr>
              <a:defRPr lang="it-IT"/>
            </a:defPPr>
            <a:lvl1pPr marL="171450" marR="0" lvl="0" indent="-171450" fontAlgn="auto">
              <a:lnSpc>
                <a:spcPct val="100000"/>
              </a:lnSpc>
              <a:spcBef>
                <a:spcPts val="0"/>
              </a:spcBef>
              <a:spcAft>
                <a:spcPts val="0"/>
              </a:spcAft>
              <a:buClr>
                <a:srgbClr val="000000"/>
              </a:buClr>
              <a:buSzTx/>
              <a:buFont typeface="Arial" panose="020B0604020202020204" pitchFamily="34" charset="0"/>
              <a:buChar char="•"/>
              <a:tabLst/>
              <a:defRPr kumimoji="0" sz="1400" b="1" i="0" u="none" strike="noStrike" kern="0" cap="none" spc="0" normalizeH="0" baseline="0">
                <a:ln>
                  <a:noFill/>
                </a:ln>
                <a:solidFill>
                  <a:srgbClr val="000000"/>
                </a:solidFill>
                <a:effectLst/>
                <a:uLnTx/>
                <a:uFillTx/>
                <a:latin typeface="Roboto"/>
                <a:ea typeface="Roboto"/>
                <a:cs typeface="Roboto"/>
              </a:defRPr>
            </a:lvl1pPr>
          </a:lstStyle>
          <a:p>
            <a:pPr marL="87313" indent="-87313"/>
            <a:r>
              <a:rPr lang="it-IT" sz="1200" dirty="0">
                <a:latin typeface="+mj-lt"/>
                <a:sym typeface="Roboto"/>
              </a:rPr>
              <a:t>STRATEGIC </a:t>
            </a:r>
            <a:r>
              <a:rPr lang="it-IT" sz="1200" dirty="0" err="1">
                <a:latin typeface="+mj-lt"/>
                <a:sym typeface="Roboto"/>
              </a:rPr>
              <a:t>CCs</a:t>
            </a:r>
            <a:endParaRPr lang="it-IT" sz="1200" dirty="0">
              <a:latin typeface="+mj-lt"/>
              <a:sym typeface="Roboto"/>
            </a:endParaRPr>
          </a:p>
          <a:p>
            <a:pPr marL="87313" indent="-87313"/>
            <a:r>
              <a:rPr lang="it-IT" sz="1200" dirty="0" err="1">
                <a:latin typeface="+mj-lt"/>
                <a:sym typeface="Roboto"/>
              </a:rPr>
              <a:t>CCs</a:t>
            </a:r>
            <a:r>
              <a:rPr lang="it-IT" sz="1200" dirty="0">
                <a:latin typeface="+mj-lt"/>
                <a:sym typeface="Roboto"/>
              </a:rPr>
              <a:t> RMI</a:t>
            </a:r>
            <a:endParaRPr sz="1200" dirty="0">
              <a:latin typeface="+mj-lt"/>
              <a:sym typeface="Roboto"/>
            </a:endParaRPr>
          </a:p>
        </p:txBody>
      </p:sp>
      <p:sp>
        <p:nvSpPr>
          <p:cNvPr id="9" name="Google Shape;958;p33">
            <a:extLst>
              <a:ext uri="{FF2B5EF4-FFF2-40B4-BE49-F238E27FC236}">
                <a16:creationId xmlns:a16="http://schemas.microsoft.com/office/drawing/2014/main" id="{499174D1-5CFF-95CE-3DEF-DD74E7C47CB4}"/>
              </a:ext>
            </a:extLst>
          </p:cNvPr>
          <p:cNvSpPr/>
          <p:nvPr/>
        </p:nvSpPr>
        <p:spPr>
          <a:xfrm>
            <a:off x="1332920" y="2781680"/>
            <a:ext cx="1624505" cy="541666"/>
          </a:xfrm>
          <a:custGeom>
            <a:avLst/>
            <a:gdLst/>
            <a:ahLst/>
            <a:cxnLst/>
            <a:rect l="l" t="t" r="r" b="b"/>
            <a:pathLst>
              <a:path w="109943" h="27302" extrusionOk="0">
                <a:moveTo>
                  <a:pt x="0" y="1"/>
                </a:moveTo>
                <a:lnTo>
                  <a:pt x="4501" y="13645"/>
                </a:lnTo>
                <a:lnTo>
                  <a:pt x="0" y="27302"/>
                </a:lnTo>
                <a:lnTo>
                  <a:pt x="105442" y="27302"/>
                </a:lnTo>
                <a:lnTo>
                  <a:pt x="109943" y="13645"/>
                </a:lnTo>
                <a:lnTo>
                  <a:pt x="105442" y="1"/>
                </a:lnTo>
                <a:close/>
              </a:path>
            </a:pathLst>
          </a:custGeom>
          <a:solidFill>
            <a:srgbClr val="FBB831"/>
          </a:solidFill>
          <a:ln>
            <a:noFill/>
          </a:ln>
        </p:spPr>
        <p:txBody>
          <a:bodyPr spcFirstLastPara="1" wrap="square" lIns="144000" tIns="91425" rIns="91425" bIns="91425" anchor="ctr" anchorCtr="0">
            <a:noAutofit/>
          </a:bodyPr>
          <a:lstStyle/>
          <a:p>
            <a:pPr algn="ctr">
              <a:buClr>
                <a:srgbClr val="000000"/>
              </a:buClr>
              <a:buSzPts val="1100"/>
            </a:pPr>
            <a:r>
              <a:rPr lang="it-IT" sz="1700" b="1" kern="0" dirty="0">
                <a:solidFill>
                  <a:srgbClr val="FFFFFF"/>
                </a:solidFill>
                <a:cs typeface="Arial"/>
                <a:sym typeface="Fira Sans Extra Condensed Medium"/>
              </a:rPr>
              <a:t>CRITICAL ISSUES</a:t>
            </a:r>
            <a:endParaRPr sz="1700" b="1" kern="0" dirty="0">
              <a:solidFill>
                <a:srgbClr val="FFFFFF"/>
              </a:solidFill>
              <a:cs typeface="Arial"/>
              <a:sym typeface="Arial"/>
            </a:endParaRPr>
          </a:p>
        </p:txBody>
      </p:sp>
      <p:sp>
        <p:nvSpPr>
          <p:cNvPr id="10" name="Google Shape;958;p33">
            <a:extLst>
              <a:ext uri="{FF2B5EF4-FFF2-40B4-BE49-F238E27FC236}">
                <a16:creationId xmlns:a16="http://schemas.microsoft.com/office/drawing/2014/main" id="{E36942CB-BB6B-6566-D9BB-4EB5608B88D7}"/>
              </a:ext>
            </a:extLst>
          </p:cNvPr>
          <p:cNvSpPr/>
          <p:nvPr/>
        </p:nvSpPr>
        <p:spPr>
          <a:xfrm>
            <a:off x="4880085" y="2781680"/>
            <a:ext cx="1616035" cy="541666"/>
          </a:xfrm>
          <a:custGeom>
            <a:avLst/>
            <a:gdLst/>
            <a:ahLst/>
            <a:cxnLst/>
            <a:rect l="l" t="t" r="r" b="b"/>
            <a:pathLst>
              <a:path w="109943" h="27302" extrusionOk="0">
                <a:moveTo>
                  <a:pt x="0" y="1"/>
                </a:moveTo>
                <a:lnTo>
                  <a:pt x="4501" y="13645"/>
                </a:lnTo>
                <a:lnTo>
                  <a:pt x="0" y="27302"/>
                </a:lnTo>
                <a:lnTo>
                  <a:pt x="105442" y="27302"/>
                </a:lnTo>
                <a:lnTo>
                  <a:pt x="109943" y="13645"/>
                </a:lnTo>
                <a:lnTo>
                  <a:pt x="105442" y="1"/>
                </a:lnTo>
                <a:close/>
              </a:path>
            </a:pathLst>
          </a:custGeom>
          <a:solidFill>
            <a:srgbClr val="FB569C"/>
          </a:solidFill>
          <a:ln>
            <a:noFill/>
          </a:ln>
        </p:spPr>
        <p:txBody>
          <a:bodyPr spcFirstLastPara="1" wrap="square" lIns="144000" tIns="91425" rIns="91425" bIns="91425" anchor="ctr" anchorCtr="0">
            <a:noAutofit/>
          </a:bodyPr>
          <a:lstStyle/>
          <a:p>
            <a:pPr algn="ctr">
              <a:buClr>
                <a:srgbClr val="000000"/>
              </a:buClr>
              <a:buSzPts val="1100"/>
            </a:pPr>
            <a:r>
              <a:rPr lang="it-IT" sz="1700" b="1" kern="0" dirty="0">
                <a:solidFill>
                  <a:srgbClr val="FFFFFF"/>
                </a:solidFill>
                <a:sym typeface="Fira Sans Extra Condensed Medium"/>
              </a:rPr>
              <a:t>SYNERGY</a:t>
            </a:r>
            <a:endParaRPr sz="1700" b="1" kern="0" dirty="0">
              <a:solidFill>
                <a:srgbClr val="FFFFFF"/>
              </a:solidFill>
              <a:sym typeface="Arial"/>
            </a:endParaRPr>
          </a:p>
        </p:txBody>
      </p:sp>
      <p:sp>
        <p:nvSpPr>
          <p:cNvPr id="11" name="Google Shape;975;p33">
            <a:extLst>
              <a:ext uri="{FF2B5EF4-FFF2-40B4-BE49-F238E27FC236}">
                <a16:creationId xmlns:a16="http://schemas.microsoft.com/office/drawing/2014/main" id="{A63A8244-A9A0-15E2-D22B-607763FAE94C}"/>
              </a:ext>
            </a:extLst>
          </p:cNvPr>
          <p:cNvSpPr txBox="1"/>
          <p:nvPr/>
        </p:nvSpPr>
        <p:spPr>
          <a:xfrm>
            <a:off x="430401" y="3448881"/>
            <a:ext cx="824691" cy="927500"/>
          </a:xfrm>
          <a:prstGeom prst="rect">
            <a:avLst/>
          </a:prstGeom>
          <a:solidFill>
            <a:srgbClr val="17375E"/>
          </a:solidFill>
          <a:ln w="19050">
            <a:noFill/>
          </a:ln>
        </p:spPr>
        <p:txBody>
          <a:bodyPr spcFirstLastPara="1" wrap="square" lIns="91425" tIns="91425" rIns="91425" bIns="91425" anchor="ctr" anchorCtr="0">
            <a:noAutofit/>
          </a:bodyPr>
          <a:lstStyle/>
          <a:p>
            <a:pPr marR="0" lvl="0" algn="ctr" defTabSz="914400" eaLnBrk="1" fontAlgn="auto" latinLnBrk="0" hangingPunct="1">
              <a:lnSpc>
                <a:spcPct val="100000"/>
              </a:lnSpc>
              <a:spcBef>
                <a:spcPts val="0"/>
              </a:spcBef>
              <a:spcAft>
                <a:spcPts val="0"/>
              </a:spcAft>
              <a:buClr>
                <a:srgbClr val="000000"/>
              </a:buClr>
              <a:buSzTx/>
              <a:tabLst/>
              <a:defRPr/>
            </a:pPr>
            <a:r>
              <a:rPr kumimoji="0" lang="it-IT" sz="1600" b="1" i="0" u="none" strike="noStrike" kern="0" cap="none" spc="0" normalizeH="0" baseline="0" noProof="0">
                <a:ln>
                  <a:noFill/>
                </a:ln>
                <a:solidFill>
                  <a:schemeClr val="bg1"/>
                </a:solidFill>
                <a:effectLst/>
                <a:uLnTx/>
                <a:uFillTx/>
                <a:ea typeface="Roboto"/>
                <a:cs typeface="Roboto"/>
                <a:sym typeface="Roboto"/>
              </a:rPr>
              <a:t>DRIVER</a:t>
            </a:r>
            <a:endParaRPr kumimoji="0" sz="1600" b="1" i="0" u="none" strike="noStrike" kern="0" cap="none" spc="0" normalizeH="0" baseline="0" noProof="0">
              <a:ln>
                <a:noFill/>
              </a:ln>
              <a:solidFill>
                <a:schemeClr val="bg1"/>
              </a:solidFill>
              <a:effectLst/>
              <a:uLnTx/>
              <a:uFillTx/>
              <a:ea typeface="Roboto"/>
              <a:cs typeface="Roboto"/>
              <a:sym typeface="Roboto"/>
            </a:endParaRPr>
          </a:p>
        </p:txBody>
      </p:sp>
      <p:sp>
        <p:nvSpPr>
          <p:cNvPr id="12" name="Google Shape;975;p33">
            <a:extLst>
              <a:ext uri="{FF2B5EF4-FFF2-40B4-BE49-F238E27FC236}">
                <a16:creationId xmlns:a16="http://schemas.microsoft.com/office/drawing/2014/main" id="{C74F31BD-1322-78AA-6D99-C143B3C6B7D6}"/>
              </a:ext>
            </a:extLst>
          </p:cNvPr>
          <p:cNvSpPr txBox="1"/>
          <p:nvPr/>
        </p:nvSpPr>
        <p:spPr>
          <a:xfrm>
            <a:off x="1320481" y="2336644"/>
            <a:ext cx="5094519" cy="401320"/>
          </a:xfrm>
          <a:prstGeom prst="rect">
            <a:avLst/>
          </a:prstGeom>
          <a:solidFill>
            <a:srgbClr val="17375E"/>
          </a:solidFill>
          <a:ln w="19050">
            <a:noFill/>
          </a:ln>
        </p:spPr>
        <p:txBody>
          <a:bodyPr spcFirstLastPara="1" wrap="square" lIns="91425" tIns="91425" rIns="91425" bIns="91425" anchor="ctr" anchorCtr="0">
            <a:noAutofit/>
          </a:bodyPr>
          <a:lstStyle/>
          <a:p>
            <a:pPr marR="0" lvl="0" algn="ctr" defTabSz="914400" eaLnBrk="1" fontAlgn="auto" latinLnBrk="0" hangingPunct="1">
              <a:lnSpc>
                <a:spcPct val="100000"/>
              </a:lnSpc>
              <a:spcBef>
                <a:spcPts val="0"/>
              </a:spcBef>
              <a:spcAft>
                <a:spcPts val="0"/>
              </a:spcAft>
              <a:buClr>
                <a:srgbClr val="000000"/>
              </a:buClr>
              <a:buSzTx/>
              <a:tabLst/>
              <a:defRPr/>
            </a:pPr>
            <a:r>
              <a:rPr lang="it-IT" sz="1600" b="1" kern="0" dirty="0">
                <a:solidFill>
                  <a:schemeClr val="bg1"/>
                </a:solidFill>
                <a:ea typeface="Roboto"/>
                <a:cs typeface="Roboto"/>
                <a:sym typeface="Roboto"/>
              </a:rPr>
              <a:t>EVALUATION CRITERIA</a:t>
            </a:r>
            <a:endParaRPr kumimoji="0" sz="1600" b="1" i="0" u="none" strike="noStrike" kern="0" cap="none" spc="0" normalizeH="0" baseline="0" noProof="0" dirty="0">
              <a:ln>
                <a:noFill/>
              </a:ln>
              <a:solidFill>
                <a:schemeClr val="bg1"/>
              </a:solidFill>
              <a:effectLst/>
              <a:uLnTx/>
              <a:uFillTx/>
              <a:ea typeface="Roboto"/>
              <a:cs typeface="Roboto"/>
              <a:sym typeface="Roboto"/>
            </a:endParaRPr>
          </a:p>
        </p:txBody>
      </p:sp>
      <p:sp>
        <p:nvSpPr>
          <p:cNvPr id="14" name="CasellaDiTesto 13">
            <a:extLst>
              <a:ext uri="{FF2B5EF4-FFF2-40B4-BE49-F238E27FC236}">
                <a16:creationId xmlns:a16="http://schemas.microsoft.com/office/drawing/2014/main" id="{D1F2E76D-9E59-E004-9F8D-7B859D00FDD3}"/>
              </a:ext>
            </a:extLst>
          </p:cNvPr>
          <p:cNvSpPr txBox="1"/>
          <p:nvPr/>
        </p:nvSpPr>
        <p:spPr>
          <a:xfrm>
            <a:off x="6960596" y="3323346"/>
            <a:ext cx="5056367" cy="646331"/>
          </a:xfrm>
          <a:prstGeom prst="rect">
            <a:avLst/>
          </a:prstGeom>
          <a:noFill/>
        </p:spPr>
        <p:txBody>
          <a:bodyPr wrap="square" rtlCol="0">
            <a:spAutoFit/>
          </a:bodyPr>
          <a:lstStyle/>
          <a:p>
            <a:pPr algn="ctr"/>
            <a:r>
              <a:rPr lang="en-US" dirty="0"/>
              <a:t>The list of relevant GMs is reviewed annually by the VEMAD Team, which can confirm or modify it</a:t>
            </a:r>
            <a:endParaRPr lang="it-IT" dirty="0"/>
          </a:p>
        </p:txBody>
      </p:sp>
      <p:cxnSp>
        <p:nvCxnSpPr>
          <p:cNvPr id="3" name="Connettore diritto 2">
            <a:extLst>
              <a:ext uri="{FF2B5EF4-FFF2-40B4-BE49-F238E27FC236}">
                <a16:creationId xmlns:a16="http://schemas.microsoft.com/office/drawing/2014/main" id="{DCACDF2D-AED5-9F86-E836-23E071F29434}"/>
              </a:ext>
            </a:extLst>
          </p:cNvPr>
          <p:cNvCxnSpPr>
            <a:cxnSpLocks/>
          </p:cNvCxnSpPr>
          <p:nvPr/>
        </p:nvCxnSpPr>
        <p:spPr>
          <a:xfrm>
            <a:off x="6808763" y="1435886"/>
            <a:ext cx="0" cy="4403188"/>
          </a:xfrm>
          <a:prstGeom prst="line">
            <a:avLst/>
          </a:prstGeom>
          <a:ln w="28575">
            <a:solidFill>
              <a:srgbClr val="FFD500"/>
            </a:solidFill>
          </a:ln>
        </p:spPr>
        <p:style>
          <a:lnRef idx="1">
            <a:schemeClr val="accent1"/>
          </a:lnRef>
          <a:fillRef idx="0">
            <a:schemeClr val="accent1"/>
          </a:fillRef>
          <a:effectRef idx="0">
            <a:schemeClr val="accent1"/>
          </a:effectRef>
          <a:fontRef idx="minor">
            <a:schemeClr val="tx1"/>
          </a:fontRef>
        </p:style>
      </p:cxnSp>
      <p:sp>
        <p:nvSpPr>
          <p:cNvPr id="15" name="Segnaposto contenuto 3">
            <a:extLst>
              <a:ext uri="{FF2B5EF4-FFF2-40B4-BE49-F238E27FC236}">
                <a16:creationId xmlns:a16="http://schemas.microsoft.com/office/drawing/2014/main" id="{4223E6B8-9390-1CF1-98D6-8BD7F9421E64}"/>
              </a:ext>
            </a:extLst>
          </p:cNvPr>
          <p:cNvSpPr txBox="1">
            <a:spLocks/>
          </p:cNvSpPr>
          <p:nvPr/>
        </p:nvSpPr>
        <p:spPr>
          <a:xfrm>
            <a:off x="6228080" y="1426519"/>
            <a:ext cx="5476240" cy="4493636"/>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b="1"/>
          </a:p>
        </p:txBody>
      </p:sp>
    </p:spTree>
    <p:extLst>
      <p:ext uri="{BB962C8B-B14F-4D97-AF65-F5344CB8AC3E}">
        <p14:creationId xmlns:p14="http://schemas.microsoft.com/office/powerpoint/2010/main" val="49805592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80EBC0D-AC05-0CC4-E078-EE492D40B3BA}"/>
              </a:ext>
            </a:extLst>
          </p:cNvPr>
          <p:cNvSpPr>
            <a:spLocks noGrp="1"/>
          </p:cNvSpPr>
          <p:nvPr>
            <p:ph type="sldNum" sz="quarter" idx="12"/>
          </p:nvPr>
        </p:nvSpPr>
        <p:spPr/>
        <p:txBody>
          <a:bodyPr/>
          <a:lstStyle/>
          <a:p>
            <a:fld id="{707872E8-939B-41AC-B617-4CE710FB602C}" type="slidenum">
              <a:rPr lang="it-IT" smtClean="0"/>
              <a:pPr/>
              <a:t>6</a:t>
            </a:fld>
            <a:endParaRPr lang="it-IT"/>
          </a:p>
        </p:txBody>
      </p:sp>
      <p:sp>
        <p:nvSpPr>
          <p:cNvPr id="6" name="Titolo 5">
            <a:extLst>
              <a:ext uri="{FF2B5EF4-FFF2-40B4-BE49-F238E27FC236}">
                <a16:creationId xmlns:a16="http://schemas.microsoft.com/office/drawing/2014/main" id="{181039D5-E60D-70A7-122C-9745CF91C3A1}"/>
              </a:ext>
            </a:extLst>
          </p:cNvPr>
          <p:cNvSpPr>
            <a:spLocks noGrp="1"/>
          </p:cNvSpPr>
          <p:nvPr>
            <p:ph type="title"/>
          </p:nvPr>
        </p:nvSpPr>
        <p:spPr/>
        <p:txBody>
          <a:bodyPr/>
          <a:lstStyle/>
          <a:p>
            <a:r>
              <a:rPr lang="en-US" dirty="0"/>
              <a:t>WHAT IS THE FEEDBACK QUESTIONNAIRE CURRENTLY IN USE</a:t>
            </a:r>
            <a:endParaRPr lang="it-IT" dirty="0"/>
          </a:p>
        </p:txBody>
      </p:sp>
      <p:sp>
        <p:nvSpPr>
          <p:cNvPr id="7" name="Segnaposto contenuto 2">
            <a:extLst>
              <a:ext uri="{FF2B5EF4-FFF2-40B4-BE49-F238E27FC236}">
                <a16:creationId xmlns:a16="http://schemas.microsoft.com/office/drawing/2014/main" id="{D3434560-E34A-F918-DBF7-0295DD466362}"/>
              </a:ext>
            </a:extLst>
          </p:cNvPr>
          <p:cNvSpPr txBox="1">
            <a:spLocks/>
          </p:cNvSpPr>
          <p:nvPr/>
        </p:nvSpPr>
        <p:spPr>
          <a:xfrm>
            <a:off x="8065721" y="4005823"/>
            <a:ext cx="2569029" cy="1262891"/>
          </a:xfrm>
          <a:prstGeom prst="rect">
            <a:avLst/>
          </a:prstGeom>
          <a:ln w="38100">
            <a:solidFill>
              <a:schemeClr val="accent2"/>
            </a:solidFill>
          </a:ln>
        </p:spPr>
        <p:txBody>
          <a:bodyPr vert="horz" lIns="91440" tIns="45720" rIns="91440" bIns="45720" rtlCol="0">
            <a:norm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1400" dirty="0"/>
              <a:t>In the «Feedback tools» section of E-procurement it is possible to download the questionnaire currently in use (both Execution and Tender FB)</a:t>
            </a:r>
            <a:endParaRPr lang="it-IT" sz="1400" dirty="0"/>
          </a:p>
        </p:txBody>
      </p:sp>
      <p:graphicFrame>
        <p:nvGraphicFramePr>
          <p:cNvPr id="9" name="Oggetto 8">
            <a:extLst>
              <a:ext uri="{FF2B5EF4-FFF2-40B4-BE49-F238E27FC236}">
                <a16:creationId xmlns:a16="http://schemas.microsoft.com/office/drawing/2014/main" id="{5F154D06-BBA4-747D-B5EF-7118BB167B18}"/>
              </a:ext>
            </a:extLst>
          </p:cNvPr>
          <p:cNvGraphicFramePr>
            <a:graphicFrameLocks noChangeAspect="1"/>
          </p:cNvGraphicFramePr>
          <p:nvPr>
            <p:extLst>
              <p:ext uri="{D42A27DB-BD31-4B8C-83A1-F6EECF244321}">
                <p14:modId xmlns:p14="http://schemas.microsoft.com/office/powerpoint/2010/main" val="2538370881"/>
              </p:ext>
            </p:extLst>
          </p:nvPr>
        </p:nvGraphicFramePr>
        <p:xfrm>
          <a:off x="7419220" y="1590816"/>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480" progId="Excel.Sheet.12">
                  <p:embed/>
                </p:oleObj>
              </mc:Choice>
              <mc:Fallback>
                <p:oleObj name="Worksheet" showAsIcon="1" r:id="rId2" imgW="914400" imgH="771480" progId="Excel.Sheet.12">
                  <p:embed/>
                  <p:pic>
                    <p:nvPicPr>
                      <p:cNvPr id="0" name=""/>
                      <p:cNvPicPr/>
                      <p:nvPr/>
                    </p:nvPicPr>
                    <p:blipFill>
                      <a:blip r:embed="rId3"/>
                      <a:stretch>
                        <a:fillRect/>
                      </a:stretch>
                    </p:blipFill>
                    <p:spPr>
                      <a:xfrm>
                        <a:off x="7419220" y="1590816"/>
                        <a:ext cx="914400" cy="771525"/>
                      </a:xfrm>
                      <a:prstGeom prst="rect">
                        <a:avLst/>
                      </a:prstGeom>
                    </p:spPr>
                  </p:pic>
                </p:oleObj>
              </mc:Fallback>
            </mc:AlternateContent>
          </a:graphicData>
        </a:graphic>
      </p:graphicFrame>
      <p:sp>
        <p:nvSpPr>
          <p:cNvPr id="2" name="Segnaposto contenuto 2">
            <a:extLst>
              <a:ext uri="{FF2B5EF4-FFF2-40B4-BE49-F238E27FC236}">
                <a16:creationId xmlns:a16="http://schemas.microsoft.com/office/drawing/2014/main" id="{A58C4316-44E6-1F2A-18CD-624272CF4C72}"/>
              </a:ext>
            </a:extLst>
          </p:cNvPr>
          <p:cNvSpPr txBox="1">
            <a:spLocks/>
          </p:cNvSpPr>
          <p:nvPr/>
        </p:nvSpPr>
        <p:spPr>
          <a:xfrm>
            <a:off x="6943725" y="1504697"/>
            <a:ext cx="4813020" cy="1712228"/>
          </a:xfrm>
          <a:prstGeom prst="rect">
            <a:avLst/>
          </a:prstGeom>
          <a:ln w="38100">
            <a:solidFill>
              <a:schemeClr val="accent2"/>
            </a:solidFill>
          </a:ln>
        </p:spPr>
        <p:txBody>
          <a:bodyPr vert="horz" lIns="91440" tIns="45720" rIns="91440" bIns="45720" rtlCol="0">
            <a:norm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anose="05000000000000000000" pitchFamily="2" charset="2"/>
              <a:buNone/>
            </a:pPr>
            <a:endParaRPr lang="it-IT" sz="1400"/>
          </a:p>
        </p:txBody>
      </p:sp>
      <p:sp>
        <p:nvSpPr>
          <p:cNvPr id="11" name="Rettangolo 10">
            <a:extLst>
              <a:ext uri="{FF2B5EF4-FFF2-40B4-BE49-F238E27FC236}">
                <a16:creationId xmlns:a16="http://schemas.microsoft.com/office/drawing/2014/main" id="{6B83A00B-E569-4793-A520-1614FAD64D57}"/>
              </a:ext>
            </a:extLst>
          </p:cNvPr>
          <p:cNvSpPr/>
          <p:nvPr/>
        </p:nvSpPr>
        <p:spPr>
          <a:xfrm>
            <a:off x="7098296" y="1947487"/>
            <a:ext cx="1678168" cy="415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Template </a:t>
            </a:r>
            <a:r>
              <a:rPr lang="it-IT" sz="1200" dirty="0" err="1">
                <a:solidFill>
                  <a:schemeClr val="tx1"/>
                </a:solidFill>
              </a:rPr>
              <a:t>Execution</a:t>
            </a:r>
            <a:r>
              <a:rPr lang="it-IT" sz="1200" dirty="0">
                <a:solidFill>
                  <a:schemeClr val="tx1"/>
                </a:solidFill>
              </a:rPr>
              <a:t> Feedback</a:t>
            </a:r>
          </a:p>
        </p:txBody>
      </p:sp>
      <p:sp>
        <p:nvSpPr>
          <p:cNvPr id="12" name="CasellaDiTesto 11">
            <a:extLst>
              <a:ext uri="{FF2B5EF4-FFF2-40B4-BE49-F238E27FC236}">
                <a16:creationId xmlns:a16="http://schemas.microsoft.com/office/drawing/2014/main" id="{65DA2E24-5D2B-649B-D5EB-BC95DC7877B0}"/>
              </a:ext>
            </a:extLst>
          </p:cNvPr>
          <p:cNvSpPr txBox="1"/>
          <p:nvPr/>
        </p:nvSpPr>
        <p:spPr>
          <a:xfrm>
            <a:off x="6943725" y="2293595"/>
            <a:ext cx="4813020" cy="646331"/>
          </a:xfrm>
          <a:prstGeom prst="rect">
            <a:avLst/>
          </a:prstGeom>
          <a:noFill/>
        </p:spPr>
        <p:txBody>
          <a:bodyPr wrap="square" rtlCol="0">
            <a:spAutoFit/>
          </a:bodyPr>
          <a:lstStyle/>
          <a:p>
            <a:pPr algn="ctr"/>
            <a:r>
              <a:rPr lang="en-US" dirty="0"/>
              <a:t>Refer to the version on the portal to be sure you have the most up-to-date one</a:t>
            </a:r>
            <a:endParaRPr lang="it-IT" dirty="0"/>
          </a:p>
        </p:txBody>
      </p:sp>
      <p:graphicFrame>
        <p:nvGraphicFramePr>
          <p:cNvPr id="10" name="Oggetto 9">
            <a:extLst>
              <a:ext uri="{FF2B5EF4-FFF2-40B4-BE49-F238E27FC236}">
                <a16:creationId xmlns:a16="http://schemas.microsoft.com/office/drawing/2014/main" id="{42DD9B04-1A8C-9C36-1C29-73C38A751FFB}"/>
              </a:ext>
            </a:extLst>
          </p:cNvPr>
          <p:cNvGraphicFramePr>
            <a:graphicFrameLocks noChangeAspect="1"/>
          </p:cNvGraphicFramePr>
          <p:nvPr>
            <p:extLst>
              <p:ext uri="{D42A27DB-BD31-4B8C-83A1-F6EECF244321}">
                <p14:modId xmlns:p14="http://schemas.microsoft.com/office/powerpoint/2010/main" val="2693676537"/>
              </p:ext>
            </p:extLst>
          </p:nvPr>
        </p:nvGraphicFramePr>
        <p:xfrm>
          <a:off x="9904413" y="1558925"/>
          <a:ext cx="954087" cy="836613"/>
        </p:xfrm>
        <a:graphic>
          <a:graphicData uri="http://schemas.openxmlformats.org/presentationml/2006/ole">
            <mc:AlternateContent xmlns:mc="http://schemas.openxmlformats.org/markup-compatibility/2006">
              <mc:Choice xmlns:v="urn:schemas-microsoft-com:vml" Requires="v">
                <p:oleObj name="Worksheet" showAsIcon="1" r:id="rId4" imgW="954000" imgH="837000" progId="Excel.Sheet.12">
                  <p:embed/>
                </p:oleObj>
              </mc:Choice>
              <mc:Fallback>
                <p:oleObj name="Worksheet" showAsIcon="1" r:id="rId4" imgW="954000" imgH="837000" progId="Excel.Sheet.12">
                  <p:embed/>
                  <p:pic>
                    <p:nvPicPr>
                      <p:cNvPr id="0" name=""/>
                      <p:cNvPicPr/>
                      <p:nvPr/>
                    </p:nvPicPr>
                    <p:blipFill>
                      <a:blip r:embed="rId5"/>
                      <a:stretch>
                        <a:fillRect/>
                      </a:stretch>
                    </p:blipFill>
                    <p:spPr>
                      <a:xfrm>
                        <a:off x="9904413" y="1558925"/>
                        <a:ext cx="954087" cy="836613"/>
                      </a:xfrm>
                      <a:prstGeom prst="rect">
                        <a:avLst/>
                      </a:prstGeom>
                    </p:spPr>
                  </p:pic>
                </p:oleObj>
              </mc:Fallback>
            </mc:AlternateContent>
          </a:graphicData>
        </a:graphic>
      </p:graphicFrame>
      <p:sp>
        <p:nvSpPr>
          <p:cNvPr id="13" name="Rettangolo 12">
            <a:extLst>
              <a:ext uri="{FF2B5EF4-FFF2-40B4-BE49-F238E27FC236}">
                <a16:creationId xmlns:a16="http://schemas.microsoft.com/office/drawing/2014/main" id="{B4231F68-CDBE-3316-0575-16DBAF2C54A1}"/>
              </a:ext>
            </a:extLst>
          </p:cNvPr>
          <p:cNvSpPr/>
          <p:nvPr/>
        </p:nvSpPr>
        <p:spPr>
          <a:xfrm>
            <a:off x="9542123" y="1947487"/>
            <a:ext cx="1678168" cy="415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Template Tender Feedback</a:t>
            </a:r>
          </a:p>
        </p:txBody>
      </p:sp>
      <p:pic>
        <p:nvPicPr>
          <p:cNvPr id="14" name="Immagine 13">
            <a:extLst>
              <a:ext uri="{FF2B5EF4-FFF2-40B4-BE49-F238E27FC236}">
                <a16:creationId xmlns:a16="http://schemas.microsoft.com/office/drawing/2014/main" id="{2E29F8F9-CD7E-BFE7-B42F-17B19032FC12}"/>
              </a:ext>
            </a:extLst>
          </p:cNvPr>
          <p:cNvPicPr>
            <a:picLocks noChangeAspect="1"/>
          </p:cNvPicPr>
          <p:nvPr/>
        </p:nvPicPr>
        <p:blipFill rotWithShape="1">
          <a:blip r:embed="rId6"/>
          <a:srcRect b="4108"/>
          <a:stretch/>
        </p:blipFill>
        <p:spPr>
          <a:xfrm>
            <a:off x="217162" y="1438524"/>
            <a:ext cx="5934570" cy="4071940"/>
          </a:xfrm>
          <a:prstGeom prst="rect">
            <a:avLst/>
          </a:prstGeom>
        </p:spPr>
      </p:pic>
      <p:cxnSp>
        <p:nvCxnSpPr>
          <p:cNvPr id="8" name="Connettore 2 7">
            <a:extLst>
              <a:ext uri="{FF2B5EF4-FFF2-40B4-BE49-F238E27FC236}">
                <a16:creationId xmlns:a16="http://schemas.microsoft.com/office/drawing/2014/main" id="{B25AFD69-9A4F-0F6A-45B7-AD2A2606B3BA}"/>
              </a:ext>
            </a:extLst>
          </p:cNvPr>
          <p:cNvCxnSpPr>
            <a:cxnSpLocks/>
            <a:endCxn id="7" idx="1"/>
          </p:cNvCxnSpPr>
          <p:nvPr/>
        </p:nvCxnSpPr>
        <p:spPr>
          <a:xfrm>
            <a:off x="4700036" y="3624331"/>
            <a:ext cx="3365685" cy="1012938"/>
          </a:xfrm>
          <a:prstGeom prst="straightConnector1">
            <a:avLst/>
          </a:prstGeom>
          <a:ln>
            <a:headEnd type="oval"/>
            <a:tailEnd type="triangle"/>
          </a:ln>
        </p:spPr>
        <p:style>
          <a:lnRef idx="1">
            <a:schemeClr val="accent2"/>
          </a:lnRef>
          <a:fillRef idx="0">
            <a:schemeClr val="accent2"/>
          </a:fillRef>
          <a:effectRef idx="0">
            <a:schemeClr val="accent2"/>
          </a:effectRef>
          <a:fontRef idx="minor">
            <a:schemeClr val="tx1"/>
          </a:fontRef>
        </p:style>
      </p:cxnSp>
      <p:cxnSp>
        <p:nvCxnSpPr>
          <p:cNvPr id="17" name="Connettore 2 16">
            <a:extLst>
              <a:ext uri="{FF2B5EF4-FFF2-40B4-BE49-F238E27FC236}">
                <a16:creationId xmlns:a16="http://schemas.microsoft.com/office/drawing/2014/main" id="{F1BBA1EF-45EA-832E-E225-635D0A4E10C9}"/>
              </a:ext>
            </a:extLst>
          </p:cNvPr>
          <p:cNvCxnSpPr>
            <a:cxnSpLocks/>
            <a:endCxn id="7" idx="1"/>
          </p:cNvCxnSpPr>
          <p:nvPr/>
        </p:nvCxnSpPr>
        <p:spPr>
          <a:xfrm flipV="1">
            <a:off x="4700036" y="4637269"/>
            <a:ext cx="3365685" cy="331773"/>
          </a:xfrm>
          <a:prstGeom prst="straightConnector1">
            <a:avLst/>
          </a:prstGeom>
          <a:ln>
            <a:headEnd type="ova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0499812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30197" y="70014"/>
            <a:ext cx="10731605" cy="778099"/>
          </a:xfrm>
        </p:spPr>
        <p:txBody>
          <a:bodyPr/>
          <a:lstStyle/>
          <a:p>
            <a:r>
              <a:rPr lang="en-US" dirty="0">
                <a:latin typeface="EniTabReg" panose="02000506030000020004" pitchFamily="50" charset="0"/>
              </a:rPr>
              <a:t>WHERE DO I SEE THE MANDATORY EXECUTION FB THAT I MUST FILL IN</a:t>
            </a:r>
          </a:p>
        </p:txBody>
      </p:sp>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7</a:t>
            </a:fld>
            <a:endParaRPr lang="it-IT"/>
          </a:p>
        </p:txBody>
      </p:sp>
      <p:sp>
        <p:nvSpPr>
          <p:cNvPr id="6" name="Segnaposto contenuto 2">
            <a:extLst>
              <a:ext uri="{FF2B5EF4-FFF2-40B4-BE49-F238E27FC236}">
                <a16:creationId xmlns:a16="http://schemas.microsoft.com/office/drawing/2014/main" id="{BEF13DDD-B9DE-4716-8110-BD011DC7155D}"/>
              </a:ext>
            </a:extLst>
          </p:cNvPr>
          <p:cNvSpPr txBox="1">
            <a:spLocks/>
          </p:cNvSpPr>
          <p:nvPr/>
        </p:nvSpPr>
        <p:spPr>
          <a:xfrm>
            <a:off x="730199" y="933056"/>
            <a:ext cx="11261931" cy="1426739"/>
          </a:xfrm>
          <a:prstGeom prst="rect">
            <a:avLst/>
          </a:prstGeom>
        </p:spPr>
        <p:txBody>
          <a:bodyPr>
            <a:noAutofit/>
          </a:bodyPr>
          <a:lstStyle>
            <a:lvl1pPr marL="342891" indent="-342891" algn="l" defTabSz="914377" rtl="0" eaLnBrk="1" latinLnBrk="0" hangingPunct="1">
              <a:spcBef>
                <a:spcPct val="20000"/>
              </a:spcBef>
              <a:buClr>
                <a:srgbClr val="FFD500"/>
              </a:buClr>
              <a:buSzPct val="120000"/>
              <a:buFont typeface="Wingdings" panose="05000000000000000000" pitchFamily="2" charset="2"/>
              <a:buChar char="§"/>
              <a:defRPr sz="2400" i="1" kern="1200">
                <a:solidFill>
                  <a:schemeClr val="tx1"/>
                </a:solidFill>
                <a:latin typeface="+mn-lt"/>
                <a:ea typeface="+mn-ea"/>
                <a:cs typeface="+mn-cs"/>
              </a:defRPr>
            </a:lvl1pPr>
            <a:lvl2pPr marL="742932" indent="-285744" algn="l" defTabSz="914377" rtl="0" eaLnBrk="1" latinLnBrk="0" hangingPunct="1">
              <a:spcBef>
                <a:spcPct val="20000"/>
              </a:spcBef>
              <a:buClr>
                <a:srgbClr val="8B2231"/>
              </a:buClr>
              <a:buFont typeface="Arial" pitchFamily="34" charset="0"/>
              <a:buChar char="•"/>
              <a:defRPr sz="2000" i="1"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Wingdings" panose="05000000000000000000" pitchFamily="2" charset="2"/>
              <a:buNone/>
            </a:pPr>
            <a:endParaRPr lang="it-IT" sz="2000" dirty="0">
              <a:solidFill>
                <a:schemeClr val="accent3">
                  <a:lumMod val="50000"/>
                </a:schemeClr>
              </a:solidFill>
              <a:latin typeface="EniTabReg" panose="02000506030000020004" pitchFamily="50" charset="0"/>
            </a:endParaRPr>
          </a:p>
        </p:txBody>
      </p:sp>
      <p:pic>
        <p:nvPicPr>
          <p:cNvPr id="9" name="Immagine 8">
            <a:extLst>
              <a:ext uri="{FF2B5EF4-FFF2-40B4-BE49-F238E27FC236}">
                <a16:creationId xmlns:a16="http://schemas.microsoft.com/office/drawing/2014/main" id="{D2F3A27C-4CC7-4721-A330-850ADA2DB9CA}"/>
              </a:ext>
            </a:extLst>
          </p:cNvPr>
          <p:cNvPicPr>
            <a:picLocks noChangeAspect="1"/>
          </p:cNvPicPr>
          <p:nvPr/>
        </p:nvPicPr>
        <p:blipFill>
          <a:blip r:embed="rId2"/>
          <a:stretch>
            <a:fillRect/>
          </a:stretch>
        </p:blipFill>
        <p:spPr>
          <a:xfrm>
            <a:off x="3052259" y="2666825"/>
            <a:ext cx="6171429" cy="3364286"/>
          </a:xfrm>
          <a:prstGeom prst="rect">
            <a:avLst/>
          </a:prstGeom>
          <a:ln>
            <a:noFill/>
          </a:ln>
          <a:effectLst>
            <a:outerShdw blurRad="292100" dist="139700" dir="2700000" algn="tl" rotWithShape="0">
              <a:srgbClr val="333333">
                <a:alpha val="65000"/>
              </a:srgbClr>
            </a:outerShdw>
          </a:effectLst>
        </p:spPr>
      </p:pic>
      <p:sp>
        <p:nvSpPr>
          <p:cNvPr id="10" name="Rettangolo arrotondato 8">
            <a:extLst>
              <a:ext uri="{FF2B5EF4-FFF2-40B4-BE49-F238E27FC236}">
                <a16:creationId xmlns:a16="http://schemas.microsoft.com/office/drawing/2014/main" id="{0C14F917-E4C7-4DD0-AA55-1DD5435EB93D}"/>
              </a:ext>
            </a:extLst>
          </p:cNvPr>
          <p:cNvSpPr/>
          <p:nvPr/>
        </p:nvSpPr>
        <p:spPr bwMode="auto">
          <a:xfrm>
            <a:off x="4972911" y="4617166"/>
            <a:ext cx="1165062" cy="144016"/>
          </a:xfrm>
          <a:prstGeom prst="roundRect">
            <a:avLst/>
          </a:prstGeom>
          <a:noFill/>
          <a:ln w="28575" cap="flat" cmpd="sng" algn="ctr">
            <a:solidFill>
              <a:srgbClr val="CA0538"/>
            </a:solidFill>
            <a:prstDash val="solid"/>
            <a:round/>
            <a:headEnd type="triangle" w="lg" len="lg"/>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base">
              <a:spcBef>
                <a:spcPct val="0"/>
              </a:spcBef>
              <a:spcAft>
                <a:spcPct val="0"/>
              </a:spcAft>
            </a:pPr>
            <a:endParaRPr lang="it-IT" sz="2000">
              <a:solidFill>
                <a:schemeClr val="tx2"/>
              </a:solidFill>
              <a:latin typeface="Verdana" pitchFamily="34" charset="0"/>
            </a:endParaRPr>
          </a:p>
        </p:txBody>
      </p:sp>
      <p:grpSp>
        <p:nvGrpSpPr>
          <p:cNvPr id="2" name="Gruppo 1">
            <a:extLst>
              <a:ext uri="{FF2B5EF4-FFF2-40B4-BE49-F238E27FC236}">
                <a16:creationId xmlns:a16="http://schemas.microsoft.com/office/drawing/2014/main" id="{F8B53F05-6E25-40C3-AC42-126CD39DFD95}"/>
              </a:ext>
            </a:extLst>
          </p:cNvPr>
          <p:cNvGrpSpPr/>
          <p:nvPr/>
        </p:nvGrpSpPr>
        <p:grpSpPr>
          <a:xfrm>
            <a:off x="5397097" y="2102280"/>
            <a:ext cx="1928132" cy="390936"/>
            <a:chOff x="5038658" y="2327130"/>
            <a:chExt cx="1928132" cy="390936"/>
          </a:xfrm>
        </p:grpSpPr>
        <p:sp>
          <p:nvSpPr>
            <p:cNvPr id="13" name="Rettangolo 12">
              <a:extLst>
                <a:ext uri="{FF2B5EF4-FFF2-40B4-BE49-F238E27FC236}">
                  <a16:creationId xmlns:a16="http://schemas.microsoft.com/office/drawing/2014/main" id="{08FD9B68-011B-49C5-B111-5A74D4AAAA4F}"/>
                </a:ext>
              </a:extLst>
            </p:cNvPr>
            <p:cNvSpPr/>
            <p:nvPr/>
          </p:nvSpPr>
          <p:spPr>
            <a:xfrm>
              <a:off x="5038658" y="2519072"/>
              <a:ext cx="1928132" cy="1989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1341C104-24F5-4862-ACAB-F090BC5D9DB1}"/>
                </a:ext>
              </a:extLst>
            </p:cNvPr>
            <p:cNvSpPr txBox="1"/>
            <p:nvPr/>
          </p:nvSpPr>
          <p:spPr>
            <a:xfrm>
              <a:off x="5038658" y="2327130"/>
              <a:ext cx="1928132" cy="369332"/>
            </a:xfrm>
            <a:prstGeom prst="rect">
              <a:avLst/>
            </a:prstGeom>
            <a:noFill/>
          </p:spPr>
          <p:txBody>
            <a:bodyPr wrap="square" rtlCol="0">
              <a:spAutoFit/>
            </a:bodyPr>
            <a:lstStyle/>
            <a:p>
              <a:pPr algn="ctr"/>
              <a:r>
                <a:rPr lang="it-IT" b="1" dirty="0"/>
                <a:t>List of </a:t>
              </a:r>
              <a:r>
                <a:rPr lang="it-IT" b="1" dirty="0" err="1"/>
                <a:t>Contracts</a:t>
              </a:r>
              <a:endParaRPr lang="it-IT" b="1" dirty="0"/>
            </a:p>
          </p:txBody>
        </p:sp>
      </p:grpSp>
      <p:sp>
        <p:nvSpPr>
          <p:cNvPr id="16" name="Rettangolo con angoli arrotondati 15">
            <a:extLst>
              <a:ext uri="{FF2B5EF4-FFF2-40B4-BE49-F238E27FC236}">
                <a16:creationId xmlns:a16="http://schemas.microsoft.com/office/drawing/2014/main" id="{31EC1C2C-8FC2-48BE-B483-4D0D3EF91167}"/>
              </a:ext>
            </a:extLst>
          </p:cNvPr>
          <p:cNvSpPr/>
          <p:nvPr/>
        </p:nvSpPr>
        <p:spPr>
          <a:xfrm>
            <a:off x="2958396" y="2371650"/>
            <a:ext cx="6805534" cy="3925830"/>
          </a:xfrm>
          <a:prstGeom prst="roundRect">
            <a:avLst>
              <a:gd name="adj" fmla="val 3957"/>
            </a:avLst>
          </a:prstGeom>
          <a:no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pic>
        <p:nvPicPr>
          <p:cNvPr id="8" name="Immagine 7">
            <a:extLst>
              <a:ext uri="{FF2B5EF4-FFF2-40B4-BE49-F238E27FC236}">
                <a16:creationId xmlns:a16="http://schemas.microsoft.com/office/drawing/2014/main" id="{9AAA3774-E256-EAEE-0A4C-81BABB9BC7BF}"/>
              </a:ext>
            </a:extLst>
          </p:cNvPr>
          <p:cNvPicPr>
            <a:picLocks noChangeAspect="1"/>
          </p:cNvPicPr>
          <p:nvPr/>
        </p:nvPicPr>
        <p:blipFill>
          <a:blip r:embed="rId2"/>
          <a:stretch>
            <a:fillRect/>
          </a:stretch>
        </p:blipFill>
        <p:spPr>
          <a:xfrm>
            <a:off x="3275449" y="2666825"/>
            <a:ext cx="6171429" cy="3364286"/>
          </a:xfrm>
          <a:prstGeom prst="rect">
            <a:avLst/>
          </a:prstGeom>
          <a:ln>
            <a:noFill/>
          </a:ln>
          <a:effectLst>
            <a:outerShdw blurRad="292100" dist="139700" dir="2700000" algn="tl" rotWithShape="0">
              <a:srgbClr val="333333">
                <a:alpha val="65000"/>
              </a:srgbClr>
            </a:outerShdw>
          </a:effectLst>
        </p:spPr>
      </p:pic>
      <p:sp>
        <p:nvSpPr>
          <p:cNvPr id="5" name="CasellaDiTesto 4">
            <a:extLst>
              <a:ext uri="{FF2B5EF4-FFF2-40B4-BE49-F238E27FC236}">
                <a16:creationId xmlns:a16="http://schemas.microsoft.com/office/drawing/2014/main" id="{7C897B21-BC89-C5C6-397A-6925B30C960F}"/>
              </a:ext>
            </a:extLst>
          </p:cNvPr>
          <p:cNvSpPr txBox="1"/>
          <p:nvPr/>
        </p:nvSpPr>
        <p:spPr>
          <a:xfrm>
            <a:off x="860258" y="1016668"/>
            <a:ext cx="9547058" cy="923330"/>
          </a:xfrm>
          <a:prstGeom prst="rect">
            <a:avLst/>
          </a:prstGeom>
          <a:noFill/>
        </p:spPr>
        <p:txBody>
          <a:bodyPr wrap="square" rtlCol="0">
            <a:spAutoFit/>
          </a:bodyPr>
          <a:lstStyle/>
          <a:p>
            <a:pPr algn="just"/>
            <a:r>
              <a:rPr lang="en-US" dirty="0"/>
              <a:t>Each Contract Holder has access to the list of Contracts under management. The list of contracts allows to start compiling the feedback manually enter a contract in VMS in addition to those inherited from SIA and GPS.</a:t>
            </a:r>
            <a:endParaRPr lang="it-IT" dirty="0"/>
          </a:p>
        </p:txBody>
      </p:sp>
    </p:spTree>
    <p:extLst>
      <p:ext uri="{BB962C8B-B14F-4D97-AF65-F5344CB8AC3E}">
        <p14:creationId xmlns:p14="http://schemas.microsoft.com/office/powerpoint/2010/main" val="309429690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8C4251-ABA5-AD68-04D6-B7F44FD64454}"/>
              </a:ext>
            </a:extLst>
          </p:cNvPr>
          <p:cNvSpPr>
            <a:spLocks noGrp="1"/>
          </p:cNvSpPr>
          <p:nvPr>
            <p:ph type="title"/>
          </p:nvPr>
        </p:nvSpPr>
        <p:spPr/>
        <p:txBody>
          <a:bodyPr/>
          <a:lstStyle/>
          <a:p>
            <a:r>
              <a:rPr lang="en-US" dirty="0"/>
              <a:t>WHEN SHOULD THE EXECUTION FB BE COMPILED</a:t>
            </a:r>
            <a:endParaRPr lang="it-IT" dirty="0"/>
          </a:p>
        </p:txBody>
      </p:sp>
      <p:sp>
        <p:nvSpPr>
          <p:cNvPr id="3" name="Segnaposto contenuto 2">
            <a:extLst>
              <a:ext uri="{FF2B5EF4-FFF2-40B4-BE49-F238E27FC236}">
                <a16:creationId xmlns:a16="http://schemas.microsoft.com/office/drawing/2014/main" id="{6AA754DE-D88D-C428-2491-E583030CA537}"/>
              </a:ext>
            </a:extLst>
          </p:cNvPr>
          <p:cNvSpPr>
            <a:spLocks noGrp="1"/>
          </p:cNvSpPr>
          <p:nvPr>
            <p:ph sz="quarter" idx="10"/>
          </p:nvPr>
        </p:nvSpPr>
        <p:spPr>
          <a:xfrm>
            <a:off x="641245" y="1279777"/>
            <a:ext cx="10731605" cy="5077096"/>
          </a:xfrm>
        </p:spPr>
        <p:txBody>
          <a:bodyPr>
            <a:normAutofit/>
          </a:bodyPr>
          <a:lstStyle/>
          <a:p>
            <a:pPr algn="just"/>
            <a:r>
              <a:rPr lang="en-US" dirty="0"/>
              <a:t>The </a:t>
            </a:r>
            <a:r>
              <a:rPr lang="en-US" u="sng" dirty="0"/>
              <a:t>execution feedback </a:t>
            </a:r>
            <a:r>
              <a:rPr lang="en-US" dirty="0"/>
              <a:t>is recorded at least </a:t>
            </a:r>
            <a:r>
              <a:rPr lang="en-US" u="sng" dirty="0"/>
              <a:t>once per year</a:t>
            </a:r>
            <a:r>
              <a:rPr lang="en-US" dirty="0"/>
              <a:t>, starting from the initial date of the contract, and at the end of the contract.</a:t>
            </a:r>
          </a:p>
          <a:p>
            <a:pPr lvl="1" algn="just"/>
            <a:r>
              <a:rPr lang="en-US" dirty="0" err="1"/>
              <a:t>Eg</a:t>
            </a:r>
            <a:r>
              <a:rPr lang="en-US" dirty="0"/>
              <a:t>: a contract is valid from 01.01.2022 – the feedback must be filled in January 2023;</a:t>
            </a:r>
          </a:p>
          <a:p>
            <a:pPr algn="just"/>
            <a:r>
              <a:rPr lang="en-US" dirty="0"/>
              <a:t>A </a:t>
            </a:r>
            <a:r>
              <a:rPr lang="en-US" u="sng" dirty="0"/>
              <a:t>non-mandatory feedback </a:t>
            </a:r>
            <a:r>
              <a:rPr lang="en-US" dirty="0"/>
              <a:t>can be filled in at </a:t>
            </a:r>
            <a:r>
              <a:rPr lang="en-US" u="sng" dirty="0"/>
              <a:t>any time</a:t>
            </a:r>
            <a:r>
              <a:rPr lang="en-US" dirty="0"/>
              <a:t>;</a:t>
            </a:r>
          </a:p>
          <a:p>
            <a:pPr algn="just"/>
            <a:r>
              <a:rPr lang="en-US" dirty="0"/>
              <a:t>In some cases (e.g. negative performances), the manager may be asked to collect feedback more frequently (e.g. against decisions by the Evaluation Team).</a:t>
            </a:r>
          </a:p>
          <a:p>
            <a:pPr algn="just"/>
            <a:endParaRPr lang="en-US" sz="1800" dirty="0"/>
          </a:p>
          <a:p>
            <a:pPr marL="0" indent="0" algn="just">
              <a:buNone/>
            </a:pPr>
            <a:r>
              <a:rPr lang="en-US" sz="1800" dirty="0"/>
              <a:t>N.B. In the case of open contracts, the annual deadline is valid only if during the year in which the contract was used/work orders and/or delivery orders were issued. Since for mandatory FBs the VMS system automatically creates the FB, in case of non-use of the contract, please report the case to </a:t>
            </a:r>
            <a:r>
              <a:rPr lang="en-US" sz="1800" dirty="0" err="1"/>
              <a:t>mbx</a:t>
            </a:r>
            <a:r>
              <a:rPr lang="en-US" sz="1800" dirty="0"/>
              <a:t> vendor development</a:t>
            </a:r>
            <a:endParaRPr lang="it-IT" sz="1800" dirty="0"/>
          </a:p>
        </p:txBody>
      </p:sp>
      <p:sp>
        <p:nvSpPr>
          <p:cNvPr id="4" name="Segnaposto numero diapositiva 3">
            <a:extLst>
              <a:ext uri="{FF2B5EF4-FFF2-40B4-BE49-F238E27FC236}">
                <a16:creationId xmlns:a16="http://schemas.microsoft.com/office/drawing/2014/main" id="{82ACA83A-AAC3-0A3D-ED6A-EDD4CB222B0E}"/>
              </a:ext>
            </a:extLst>
          </p:cNvPr>
          <p:cNvSpPr>
            <a:spLocks noGrp="1"/>
          </p:cNvSpPr>
          <p:nvPr>
            <p:ph type="sldNum" sz="quarter" idx="12"/>
          </p:nvPr>
        </p:nvSpPr>
        <p:spPr/>
        <p:txBody>
          <a:bodyPr/>
          <a:lstStyle/>
          <a:p>
            <a:fld id="{707872E8-939B-41AC-B617-4CE710FB602C}" type="slidenum">
              <a:rPr lang="it-IT" smtClean="0"/>
              <a:pPr/>
              <a:t>8</a:t>
            </a:fld>
            <a:endParaRPr lang="it-IT"/>
          </a:p>
        </p:txBody>
      </p:sp>
    </p:spTree>
    <p:extLst>
      <p:ext uri="{BB962C8B-B14F-4D97-AF65-F5344CB8AC3E}">
        <p14:creationId xmlns:p14="http://schemas.microsoft.com/office/powerpoint/2010/main" val="289370935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
          </p:nvPr>
        </p:nvSpPr>
        <p:spPr>
          <a:xfrm>
            <a:off x="0" y="6346622"/>
            <a:ext cx="616226" cy="332474"/>
          </a:xfrm>
          <a:prstGeom prst="rect">
            <a:avLst/>
          </a:prstGeom>
        </p:spPr>
        <p:txBody>
          <a:bodyPr vert="horz" lIns="91440" tIns="45720" rIns="91440" bIns="45720" rtlCol="0" anchor="b"/>
          <a:lstStyle>
            <a:defPPr>
              <a:defRPr lang="it-IT"/>
            </a:defPPr>
            <a:lvl1pPr marL="0" algn="ctr" defTabSz="914400" rtl="0" eaLnBrk="1" latinLnBrk="0" hangingPunct="1">
              <a:defRPr sz="1100" kern="1200">
                <a:solidFill>
                  <a:schemeClr val="tx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DC8EB68E-E012-4BA0-8FC2-4838E88C4766}" type="slidenum">
              <a:rPr lang="it-IT" smtClean="0"/>
              <a:pPr fontAlgn="base">
                <a:spcBef>
                  <a:spcPct val="0"/>
                </a:spcBef>
                <a:spcAft>
                  <a:spcPct val="0"/>
                </a:spcAft>
                <a:defRPr/>
              </a:pPr>
              <a:t>9</a:t>
            </a:fld>
            <a:endParaRPr lang="it-IT"/>
          </a:p>
        </p:txBody>
      </p:sp>
      <p:sp>
        <p:nvSpPr>
          <p:cNvPr id="6" name="CasellaDiTesto 5">
            <a:extLst>
              <a:ext uri="{FF2B5EF4-FFF2-40B4-BE49-F238E27FC236}">
                <a16:creationId xmlns:a16="http://schemas.microsoft.com/office/drawing/2014/main" id="{0DDDCA9A-EDA6-4C3F-B516-356D4AF831DC}"/>
              </a:ext>
            </a:extLst>
          </p:cNvPr>
          <p:cNvSpPr txBox="1"/>
          <p:nvPr/>
        </p:nvSpPr>
        <p:spPr>
          <a:xfrm>
            <a:off x="1681341" y="1279711"/>
            <a:ext cx="2698252" cy="1815882"/>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p>
            <a:pPr algn="just"/>
            <a:r>
              <a:rPr lang="en-US" sz="1400" dirty="0">
                <a:latin typeface="EniTabReg" panose="02000506030000020004" pitchFamily="50" charset="0"/>
              </a:rPr>
              <a:t>In correspondence with the annual recurrences of the contract validity start date, VMS sends an email to the compiler to request the compilation of the execution feedback.</a:t>
            </a:r>
          </a:p>
          <a:p>
            <a:pPr algn="just"/>
            <a:r>
              <a:rPr lang="en-US" sz="1400" dirty="0">
                <a:latin typeface="EniTabReg" panose="02000506030000020004" pitchFamily="50" charset="0"/>
              </a:rPr>
              <a:t>Deadline = 30 days from the email receival</a:t>
            </a:r>
            <a:endParaRPr lang="it-IT" sz="1400" dirty="0">
              <a:latin typeface="EniTabReg" panose="02000506030000020004" pitchFamily="50" charset="0"/>
            </a:endParaRPr>
          </a:p>
        </p:txBody>
      </p:sp>
      <p:sp>
        <p:nvSpPr>
          <p:cNvPr id="9" name="CasellaDiTesto 8">
            <a:extLst>
              <a:ext uri="{FF2B5EF4-FFF2-40B4-BE49-F238E27FC236}">
                <a16:creationId xmlns:a16="http://schemas.microsoft.com/office/drawing/2014/main" id="{2D092FF2-0C4E-4471-8C8A-6998C6F84E38}"/>
              </a:ext>
            </a:extLst>
          </p:cNvPr>
          <p:cNvSpPr txBox="1"/>
          <p:nvPr/>
        </p:nvSpPr>
        <p:spPr>
          <a:xfrm>
            <a:off x="4791342" y="1279711"/>
            <a:ext cx="2413416" cy="954107"/>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just"/>
            <a:r>
              <a:rPr lang="en-US" sz="1400" dirty="0">
                <a:latin typeface="EniTabReg" panose="02000506030000020004" pitchFamily="50" charset="0"/>
              </a:rPr>
              <a:t>The compiler, which monitors the performance of the supplier, fills out the execution feedback form in VMS</a:t>
            </a:r>
            <a:endParaRPr lang="it-IT" sz="1400" dirty="0">
              <a:latin typeface="EniTabReg" panose="02000506030000020004" pitchFamily="50" charset="0"/>
            </a:endParaRPr>
          </a:p>
        </p:txBody>
      </p:sp>
      <p:grpSp>
        <p:nvGrpSpPr>
          <p:cNvPr id="10" name="Gruppo 9">
            <a:extLst>
              <a:ext uri="{FF2B5EF4-FFF2-40B4-BE49-F238E27FC236}">
                <a16:creationId xmlns:a16="http://schemas.microsoft.com/office/drawing/2014/main" id="{03312B6D-FD69-426E-9C42-CBF17FDB6FE7}"/>
              </a:ext>
            </a:extLst>
          </p:cNvPr>
          <p:cNvGrpSpPr/>
          <p:nvPr/>
        </p:nvGrpSpPr>
        <p:grpSpPr>
          <a:xfrm>
            <a:off x="2058081" y="805561"/>
            <a:ext cx="1928132" cy="400110"/>
            <a:chOff x="1872343" y="2287436"/>
            <a:chExt cx="1928132" cy="400110"/>
          </a:xfrm>
        </p:grpSpPr>
        <p:sp>
          <p:nvSpPr>
            <p:cNvPr id="11" name="Rettangolo 10">
              <a:extLst>
                <a:ext uri="{FF2B5EF4-FFF2-40B4-BE49-F238E27FC236}">
                  <a16:creationId xmlns:a16="http://schemas.microsoft.com/office/drawing/2014/main" id="{8AAC7F04-1199-40B4-BCC6-A73F5F363C59}"/>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2" name="CasellaDiTesto 11">
              <a:extLst>
                <a:ext uri="{FF2B5EF4-FFF2-40B4-BE49-F238E27FC236}">
                  <a16:creationId xmlns:a16="http://schemas.microsoft.com/office/drawing/2014/main" id="{6B8EBDB8-BCAC-430A-86A2-8D579FF07E48}"/>
                </a:ext>
              </a:extLst>
            </p:cNvPr>
            <p:cNvSpPr txBox="1"/>
            <p:nvPr/>
          </p:nvSpPr>
          <p:spPr>
            <a:xfrm>
              <a:off x="1872343" y="2287436"/>
              <a:ext cx="1928132" cy="400110"/>
            </a:xfrm>
            <a:prstGeom prst="rect">
              <a:avLst/>
            </a:prstGeom>
            <a:noFill/>
          </p:spPr>
          <p:txBody>
            <a:bodyPr wrap="square" rtlCol="0">
              <a:spAutoFit/>
            </a:bodyPr>
            <a:lstStyle/>
            <a:p>
              <a:pPr algn="ctr"/>
              <a:r>
                <a:rPr lang="it-IT" sz="2000" b="1" dirty="0">
                  <a:latin typeface="EniTabReg" panose="02000506030000020004" pitchFamily="50" charset="0"/>
                </a:rPr>
                <a:t>VMS system</a:t>
              </a:r>
            </a:p>
          </p:txBody>
        </p:sp>
      </p:grpSp>
      <p:grpSp>
        <p:nvGrpSpPr>
          <p:cNvPr id="13" name="Gruppo 12">
            <a:extLst>
              <a:ext uri="{FF2B5EF4-FFF2-40B4-BE49-F238E27FC236}">
                <a16:creationId xmlns:a16="http://schemas.microsoft.com/office/drawing/2014/main" id="{56F33989-0848-4946-828B-CD976391D411}"/>
              </a:ext>
            </a:extLst>
          </p:cNvPr>
          <p:cNvGrpSpPr/>
          <p:nvPr/>
        </p:nvGrpSpPr>
        <p:grpSpPr>
          <a:xfrm>
            <a:off x="5058611" y="811540"/>
            <a:ext cx="1928132" cy="400110"/>
            <a:chOff x="1872343" y="2287436"/>
            <a:chExt cx="1928132" cy="400110"/>
          </a:xfrm>
        </p:grpSpPr>
        <p:sp>
          <p:nvSpPr>
            <p:cNvPr id="14" name="Rettangolo 13">
              <a:extLst>
                <a:ext uri="{FF2B5EF4-FFF2-40B4-BE49-F238E27FC236}">
                  <a16:creationId xmlns:a16="http://schemas.microsoft.com/office/drawing/2014/main" id="{263AD41D-6FED-4DD1-90DB-CACE353641D3}"/>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5" name="CasellaDiTesto 14">
              <a:extLst>
                <a:ext uri="{FF2B5EF4-FFF2-40B4-BE49-F238E27FC236}">
                  <a16:creationId xmlns:a16="http://schemas.microsoft.com/office/drawing/2014/main" id="{70B6F76F-5884-46D5-8A62-6E682C65B406}"/>
                </a:ext>
              </a:extLst>
            </p:cNvPr>
            <p:cNvSpPr txBox="1"/>
            <p:nvPr/>
          </p:nvSpPr>
          <p:spPr>
            <a:xfrm>
              <a:off x="1872343" y="2287436"/>
              <a:ext cx="1928132" cy="400110"/>
            </a:xfrm>
            <a:prstGeom prst="rect">
              <a:avLst/>
            </a:prstGeom>
            <a:noFill/>
          </p:spPr>
          <p:txBody>
            <a:bodyPr wrap="square" rtlCol="0">
              <a:spAutoFit/>
            </a:bodyPr>
            <a:lstStyle/>
            <a:p>
              <a:pPr algn="ctr"/>
              <a:r>
                <a:rPr lang="it-IT" sz="2000" b="1" dirty="0">
                  <a:latin typeface="EniTabReg" panose="02000506030000020004" pitchFamily="50" charset="0"/>
                </a:rPr>
                <a:t>Compiler</a:t>
              </a:r>
            </a:p>
          </p:txBody>
        </p:sp>
      </p:grpSp>
      <p:grpSp>
        <p:nvGrpSpPr>
          <p:cNvPr id="16" name="Gruppo 15">
            <a:extLst>
              <a:ext uri="{FF2B5EF4-FFF2-40B4-BE49-F238E27FC236}">
                <a16:creationId xmlns:a16="http://schemas.microsoft.com/office/drawing/2014/main" id="{00AEEB9F-C7D0-4BE4-840D-FCB81C0DF355}"/>
              </a:ext>
            </a:extLst>
          </p:cNvPr>
          <p:cNvGrpSpPr/>
          <p:nvPr/>
        </p:nvGrpSpPr>
        <p:grpSpPr>
          <a:xfrm>
            <a:off x="1925082" y="4763608"/>
            <a:ext cx="2194128" cy="400110"/>
            <a:chOff x="1872343" y="2287436"/>
            <a:chExt cx="1928132" cy="400110"/>
          </a:xfrm>
        </p:grpSpPr>
        <p:sp>
          <p:nvSpPr>
            <p:cNvPr id="17" name="Rettangolo 16">
              <a:extLst>
                <a:ext uri="{FF2B5EF4-FFF2-40B4-BE49-F238E27FC236}">
                  <a16:creationId xmlns:a16="http://schemas.microsoft.com/office/drawing/2014/main" id="{513AFB7B-C80D-4307-835D-B3CAD71FBBA3}"/>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18" name="CasellaDiTesto 17">
              <a:extLst>
                <a:ext uri="{FF2B5EF4-FFF2-40B4-BE49-F238E27FC236}">
                  <a16:creationId xmlns:a16="http://schemas.microsoft.com/office/drawing/2014/main" id="{753231E9-2D10-4583-A1E7-436471FAD479}"/>
                </a:ext>
              </a:extLst>
            </p:cNvPr>
            <p:cNvSpPr txBox="1"/>
            <p:nvPr/>
          </p:nvSpPr>
          <p:spPr>
            <a:xfrm>
              <a:off x="1872343" y="2287436"/>
              <a:ext cx="1928132" cy="400110"/>
            </a:xfrm>
            <a:prstGeom prst="rect">
              <a:avLst/>
            </a:prstGeom>
            <a:noFill/>
          </p:spPr>
          <p:txBody>
            <a:bodyPr wrap="square" rtlCol="0">
              <a:spAutoFit/>
            </a:bodyPr>
            <a:lstStyle/>
            <a:p>
              <a:pPr algn="ctr"/>
              <a:r>
                <a:rPr lang="it-IT" sz="2000" b="1" dirty="0">
                  <a:latin typeface="EniTabReg" panose="02000506030000020004" pitchFamily="50" charset="0"/>
                </a:rPr>
                <a:t>VEMAD-A</a:t>
              </a:r>
            </a:p>
          </p:txBody>
        </p:sp>
      </p:grpSp>
      <p:cxnSp>
        <p:nvCxnSpPr>
          <p:cNvPr id="19" name="Connettore 2 18">
            <a:extLst>
              <a:ext uri="{FF2B5EF4-FFF2-40B4-BE49-F238E27FC236}">
                <a16:creationId xmlns:a16="http://schemas.microsoft.com/office/drawing/2014/main" id="{39C9EFC2-09B0-4A34-ACA1-750267BB4F9C}"/>
              </a:ext>
            </a:extLst>
          </p:cNvPr>
          <p:cNvCxnSpPr/>
          <p:nvPr/>
        </p:nvCxnSpPr>
        <p:spPr>
          <a:xfrm>
            <a:off x="4362952" y="1564396"/>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Connettore 2 19">
            <a:extLst>
              <a:ext uri="{FF2B5EF4-FFF2-40B4-BE49-F238E27FC236}">
                <a16:creationId xmlns:a16="http://schemas.microsoft.com/office/drawing/2014/main" id="{48F6A51A-48EB-4FFB-BBF7-0E77ED815B07}"/>
              </a:ext>
            </a:extLst>
          </p:cNvPr>
          <p:cNvCxnSpPr>
            <a:cxnSpLocks/>
          </p:cNvCxnSpPr>
          <p:nvPr/>
        </p:nvCxnSpPr>
        <p:spPr>
          <a:xfrm rot="5400000">
            <a:off x="5790172" y="2881398"/>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Connettore 2 20">
            <a:extLst>
              <a:ext uri="{FF2B5EF4-FFF2-40B4-BE49-F238E27FC236}">
                <a16:creationId xmlns:a16="http://schemas.microsoft.com/office/drawing/2014/main" id="{70620FBA-305E-46B1-B977-258B5EF37489}"/>
              </a:ext>
            </a:extLst>
          </p:cNvPr>
          <p:cNvCxnSpPr>
            <a:cxnSpLocks/>
          </p:cNvCxnSpPr>
          <p:nvPr/>
        </p:nvCxnSpPr>
        <p:spPr>
          <a:xfrm rot="16200000" flipV="1">
            <a:off x="6045518" y="2896885"/>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22" name="CasellaDiTesto 21">
            <a:extLst>
              <a:ext uri="{FF2B5EF4-FFF2-40B4-BE49-F238E27FC236}">
                <a16:creationId xmlns:a16="http://schemas.microsoft.com/office/drawing/2014/main" id="{CF79E6EE-964C-4AC1-9180-F82740A9C110}"/>
              </a:ext>
            </a:extLst>
          </p:cNvPr>
          <p:cNvSpPr txBox="1"/>
          <p:nvPr/>
        </p:nvSpPr>
        <p:spPr>
          <a:xfrm>
            <a:off x="4470049" y="1256620"/>
            <a:ext cx="230837" cy="369332"/>
          </a:xfrm>
          <a:prstGeom prst="rect">
            <a:avLst/>
          </a:prstGeom>
          <a:noFill/>
        </p:spPr>
        <p:txBody>
          <a:bodyPr wrap="square" rtlCol="0">
            <a:spAutoFit/>
          </a:bodyPr>
          <a:lstStyle/>
          <a:p>
            <a:pPr algn="ctr"/>
            <a:r>
              <a:rPr lang="it-IT" b="1">
                <a:solidFill>
                  <a:srgbClr val="C00000"/>
                </a:solidFill>
              </a:rPr>
              <a:t>1</a:t>
            </a:r>
          </a:p>
        </p:txBody>
      </p:sp>
      <p:sp>
        <p:nvSpPr>
          <p:cNvPr id="23" name="CasellaDiTesto 22">
            <a:extLst>
              <a:ext uri="{FF2B5EF4-FFF2-40B4-BE49-F238E27FC236}">
                <a16:creationId xmlns:a16="http://schemas.microsoft.com/office/drawing/2014/main" id="{2D20FD9C-F936-4E0E-9915-19B200DFBAE4}"/>
              </a:ext>
            </a:extLst>
          </p:cNvPr>
          <p:cNvSpPr txBox="1"/>
          <p:nvPr/>
        </p:nvSpPr>
        <p:spPr>
          <a:xfrm>
            <a:off x="5761276" y="2682690"/>
            <a:ext cx="230837" cy="369332"/>
          </a:xfrm>
          <a:prstGeom prst="rect">
            <a:avLst/>
          </a:prstGeom>
          <a:noFill/>
        </p:spPr>
        <p:txBody>
          <a:bodyPr wrap="square" rtlCol="0">
            <a:spAutoFit/>
          </a:bodyPr>
          <a:lstStyle/>
          <a:p>
            <a:pPr algn="ctr"/>
            <a:r>
              <a:rPr lang="it-IT" b="1">
                <a:solidFill>
                  <a:srgbClr val="C00000"/>
                </a:solidFill>
              </a:rPr>
              <a:t>2</a:t>
            </a:r>
          </a:p>
        </p:txBody>
      </p:sp>
      <p:sp>
        <p:nvSpPr>
          <p:cNvPr id="24" name="CasellaDiTesto 23">
            <a:extLst>
              <a:ext uri="{FF2B5EF4-FFF2-40B4-BE49-F238E27FC236}">
                <a16:creationId xmlns:a16="http://schemas.microsoft.com/office/drawing/2014/main" id="{2AA344BB-C53F-4CF6-AFF1-2A9908D4CB9D}"/>
              </a:ext>
            </a:extLst>
          </p:cNvPr>
          <p:cNvSpPr txBox="1"/>
          <p:nvPr/>
        </p:nvSpPr>
        <p:spPr>
          <a:xfrm>
            <a:off x="6036622" y="2682239"/>
            <a:ext cx="230837" cy="369332"/>
          </a:xfrm>
          <a:prstGeom prst="rect">
            <a:avLst/>
          </a:prstGeom>
          <a:noFill/>
        </p:spPr>
        <p:txBody>
          <a:bodyPr wrap="square" rtlCol="0">
            <a:spAutoFit/>
          </a:bodyPr>
          <a:lstStyle/>
          <a:p>
            <a:pPr algn="ctr"/>
            <a:r>
              <a:rPr lang="it-IT" b="1">
                <a:solidFill>
                  <a:srgbClr val="C00000"/>
                </a:solidFill>
              </a:rPr>
              <a:t>3</a:t>
            </a:r>
          </a:p>
        </p:txBody>
      </p:sp>
      <p:grpSp>
        <p:nvGrpSpPr>
          <p:cNvPr id="25" name="Gruppo 24">
            <a:extLst>
              <a:ext uri="{FF2B5EF4-FFF2-40B4-BE49-F238E27FC236}">
                <a16:creationId xmlns:a16="http://schemas.microsoft.com/office/drawing/2014/main" id="{2A11DEC1-0EAA-48FE-AA0C-1F92F3124AB8}"/>
              </a:ext>
            </a:extLst>
          </p:cNvPr>
          <p:cNvGrpSpPr/>
          <p:nvPr/>
        </p:nvGrpSpPr>
        <p:grpSpPr>
          <a:xfrm>
            <a:off x="7914362" y="831129"/>
            <a:ext cx="1928132" cy="400110"/>
            <a:chOff x="1872343" y="2287436"/>
            <a:chExt cx="1928132" cy="400110"/>
          </a:xfrm>
        </p:grpSpPr>
        <p:sp>
          <p:nvSpPr>
            <p:cNvPr id="26" name="Rettangolo 25">
              <a:extLst>
                <a:ext uri="{FF2B5EF4-FFF2-40B4-BE49-F238E27FC236}">
                  <a16:creationId xmlns:a16="http://schemas.microsoft.com/office/drawing/2014/main" id="{538C3653-7A13-414D-9B8F-A4316448DFF8}"/>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27" name="CasellaDiTesto 26">
              <a:extLst>
                <a:ext uri="{FF2B5EF4-FFF2-40B4-BE49-F238E27FC236}">
                  <a16:creationId xmlns:a16="http://schemas.microsoft.com/office/drawing/2014/main" id="{9F1CDE53-7D83-49C4-8E40-138E42C4F2C1}"/>
                </a:ext>
              </a:extLst>
            </p:cNvPr>
            <p:cNvSpPr txBox="1"/>
            <p:nvPr/>
          </p:nvSpPr>
          <p:spPr>
            <a:xfrm>
              <a:off x="1872343" y="2287436"/>
              <a:ext cx="1928132" cy="400110"/>
            </a:xfrm>
            <a:prstGeom prst="rect">
              <a:avLst/>
            </a:prstGeom>
            <a:noFill/>
          </p:spPr>
          <p:txBody>
            <a:bodyPr wrap="square" rtlCol="0">
              <a:spAutoFit/>
            </a:bodyPr>
            <a:lstStyle/>
            <a:p>
              <a:pPr algn="ctr"/>
              <a:r>
                <a:rPr lang="it-IT" sz="2000" b="1" dirty="0" err="1">
                  <a:latin typeface="EniTabReg" panose="02000506030000020004" pitchFamily="50" charset="0"/>
                </a:rPr>
                <a:t>Contract</a:t>
              </a:r>
              <a:r>
                <a:rPr lang="it-IT" sz="2000" b="1" dirty="0">
                  <a:latin typeface="EniTabReg" panose="02000506030000020004" pitchFamily="50" charset="0"/>
                </a:rPr>
                <a:t> Holder</a:t>
              </a:r>
            </a:p>
          </p:txBody>
        </p:sp>
      </p:grpSp>
      <p:sp>
        <p:nvSpPr>
          <p:cNvPr id="28" name="CasellaDiTesto 27">
            <a:extLst>
              <a:ext uri="{FF2B5EF4-FFF2-40B4-BE49-F238E27FC236}">
                <a16:creationId xmlns:a16="http://schemas.microsoft.com/office/drawing/2014/main" id="{36781A89-D210-4B72-9691-C2EA8D0AF15A}"/>
              </a:ext>
            </a:extLst>
          </p:cNvPr>
          <p:cNvSpPr txBox="1"/>
          <p:nvPr/>
        </p:nvSpPr>
        <p:spPr>
          <a:xfrm>
            <a:off x="7357534" y="1231239"/>
            <a:ext cx="230837" cy="369332"/>
          </a:xfrm>
          <a:prstGeom prst="rect">
            <a:avLst/>
          </a:prstGeom>
          <a:noFill/>
        </p:spPr>
        <p:txBody>
          <a:bodyPr wrap="square" rtlCol="0">
            <a:spAutoFit/>
          </a:bodyPr>
          <a:lstStyle/>
          <a:p>
            <a:pPr algn="ctr"/>
            <a:r>
              <a:rPr lang="it-IT" b="1">
                <a:solidFill>
                  <a:srgbClr val="C00000"/>
                </a:solidFill>
              </a:rPr>
              <a:t>4</a:t>
            </a:r>
          </a:p>
        </p:txBody>
      </p:sp>
      <p:cxnSp>
        <p:nvCxnSpPr>
          <p:cNvPr id="29" name="Connettore 2 28">
            <a:extLst>
              <a:ext uri="{FF2B5EF4-FFF2-40B4-BE49-F238E27FC236}">
                <a16:creationId xmlns:a16="http://schemas.microsoft.com/office/drawing/2014/main" id="{A2B1AC17-9760-4AC9-9CD2-FE56D7550641}"/>
              </a:ext>
            </a:extLst>
          </p:cNvPr>
          <p:cNvCxnSpPr/>
          <p:nvPr/>
        </p:nvCxnSpPr>
        <p:spPr>
          <a:xfrm>
            <a:off x="7289703" y="1564396"/>
            <a:ext cx="428390"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0" name="CasellaDiTesto 29">
            <a:extLst>
              <a:ext uri="{FF2B5EF4-FFF2-40B4-BE49-F238E27FC236}">
                <a16:creationId xmlns:a16="http://schemas.microsoft.com/office/drawing/2014/main" id="{44DB15D5-7E2E-41FF-A585-4DD46A1B7781}"/>
              </a:ext>
            </a:extLst>
          </p:cNvPr>
          <p:cNvSpPr txBox="1"/>
          <p:nvPr/>
        </p:nvSpPr>
        <p:spPr>
          <a:xfrm>
            <a:off x="7743432" y="1283834"/>
            <a:ext cx="2269992" cy="954107"/>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just"/>
            <a:r>
              <a:rPr lang="en-US" sz="1400" dirty="0">
                <a:latin typeface="EniTabReg" panose="02000506030000020004" pitchFamily="50" charset="0"/>
              </a:rPr>
              <a:t>The Contract Holder approves the feedback and manages the notification to the supplier</a:t>
            </a:r>
            <a:endParaRPr lang="it-IT" sz="1400" dirty="0">
              <a:latin typeface="EniTabReg" panose="02000506030000020004" pitchFamily="50" charset="0"/>
            </a:endParaRPr>
          </a:p>
        </p:txBody>
      </p:sp>
      <p:grpSp>
        <p:nvGrpSpPr>
          <p:cNvPr id="31" name="Gruppo 30">
            <a:extLst>
              <a:ext uri="{FF2B5EF4-FFF2-40B4-BE49-F238E27FC236}">
                <a16:creationId xmlns:a16="http://schemas.microsoft.com/office/drawing/2014/main" id="{0C484BE8-8520-4EC3-81F1-C6E9B601FADE}"/>
              </a:ext>
            </a:extLst>
          </p:cNvPr>
          <p:cNvGrpSpPr/>
          <p:nvPr/>
        </p:nvGrpSpPr>
        <p:grpSpPr>
          <a:xfrm>
            <a:off x="4895049" y="3095593"/>
            <a:ext cx="2194128" cy="400110"/>
            <a:chOff x="1872343" y="2287436"/>
            <a:chExt cx="1928132" cy="400110"/>
          </a:xfrm>
        </p:grpSpPr>
        <p:sp>
          <p:nvSpPr>
            <p:cNvPr id="32" name="Rettangolo 31">
              <a:extLst>
                <a:ext uri="{FF2B5EF4-FFF2-40B4-BE49-F238E27FC236}">
                  <a16:creationId xmlns:a16="http://schemas.microsoft.com/office/drawing/2014/main" id="{730F2C75-335F-40AA-B325-9CDDB16203F2}"/>
                </a:ext>
              </a:extLst>
            </p:cNvPr>
            <p:cNvSpPr/>
            <p:nvPr/>
          </p:nvSpPr>
          <p:spPr>
            <a:xfrm>
              <a:off x="1872343" y="2482161"/>
              <a:ext cx="1928132" cy="1746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EniTabReg" panose="02000506030000020004" pitchFamily="50" charset="0"/>
              </a:endParaRPr>
            </a:p>
          </p:txBody>
        </p:sp>
        <p:sp>
          <p:nvSpPr>
            <p:cNvPr id="33" name="CasellaDiTesto 32">
              <a:extLst>
                <a:ext uri="{FF2B5EF4-FFF2-40B4-BE49-F238E27FC236}">
                  <a16:creationId xmlns:a16="http://schemas.microsoft.com/office/drawing/2014/main" id="{3B1613F2-1BCA-4580-99D7-4D10DD067339}"/>
                </a:ext>
              </a:extLst>
            </p:cNvPr>
            <p:cNvSpPr txBox="1"/>
            <p:nvPr/>
          </p:nvSpPr>
          <p:spPr>
            <a:xfrm>
              <a:off x="1872343" y="2287436"/>
              <a:ext cx="1928132" cy="400110"/>
            </a:xfrm>
            <a:prstGeom prst="rect">
              <a:avLst/>
            </a:prstGeom>
            <a:noFill/>
          </p:spPr>
          <p:txBody>
            <a:bodyPr wrap="square" rtlCol="0">
              <a:spAutoFit/>
            </a:bodyPr>
            <a:lstStyle/>
            <a:p>
              <a:pPr algn="ctr"/>
              <a:r>
                <a:rPr lang="it-IT" sz="2000" b="1" dirty="0">
                  <a:latin typeface="EniTabReg" panose="02000506030000020004" pitchFamily="50" charset="0"/>
                </a:rPr>
                <a:t>Site HSE Ref.</a:t>
              </a:r>
            </a:p>
          </p:txBody>
        </p:sp>
      </p:grpSp>
      <p:sp>
        <p:nvSpPr>
          <p:cNvPr id="34" name="CasellaDiTesto 33">
            <a:extLst>
              <a:ext uri="{FF2B5EF4-FFF2-40B4-BE49-F238E27FC236}">
                <a16:creationId xmlns:a16="http://schemas.microsoft.com/office/drawing/2014/main" id="{C4798A4D-A137-4B60-AB8B-99716F264BD3}"/>
              </a:ext>
            </a:extLst>
          </p:cNvPr>
          <p:cNvSpPr txBox="1"/>
          <p:nvPr/>
        </p:nvSpPr>
        <p:spPr>
          <a:xfrm>
            <a:off x="4667607" y="3561310"/>
            <a:ext cx="2836291" cy="738664"/>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just"/>
            <a:r>
              <a:rPr lang="en-US" sz="1400" dirty="0">
                <a:latin typeface="EniTabReg" panose="02000506030000020004" pitchFamily="50" charset="0"/>
              </a:rPr>
              <a:t>Monitors and evaluates the supplier on HSE aspects and fills in the HSE section of the feedback</a:t>
            </a:r>
            <a:endParaRPr lang="it-IT" sz="1400" dirty="0">
              <a:latin typeface="EniTabReg" panose="02000506030000020004" pitchFamily="50" charset="0"/>
            </a:endParaRPr>
          </a:p>
        </p:txBody>
      </p:sp>
      <p:cxnSp>
        <p:nvCxnSpPr>
          <p:cNvPr id="35" name="Connettore 2 34">
            <a:extLst>
              <a:ext uri="{FF2B5EF4-FFF2-40B4-BE49-F238E27FC236}">
                <a16:creationId xmlns:a16="http://schemas.microsoft.com/office/drawing/2014/main" id="{AAB88BCD-605D-4764-B717-3A3CEDD437BA}"/>
              </a:ext>
            </a:extLst>
          </p:cNvPr>
          <p:cNvCxnSpPr>
            <a:cxnSpLocks/>
          </p:cNvCxnSpPr>
          <p:nvPr/>
        </p:nvCxnSpPr>
        <p:spPr>
          <a:xfrm flipH="1">
            <a:off x="8878428" y="2557036"/>
            <a:ext cx="1" cy="2038872"/>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6" name="CasellaDiTesto 35">
            <a:extLst>
              <a:ext uri="{FF2B5EF4-FFF2-40B4-BE49-F238E27FC236}">
                <a16:creationId xmlns:a16="http://schemas.microsoft.com/office/drawing/2014/main" id="{8144A52C-E66D-4316-8E7C-15743A908584}"/>
              </a:ext>
            </a:extLst>
          </p:cNvPr>
          <p:cNvSpPr txBox="1"/>
          <p:nvPr/>
        </p:nvSpPr>
        <p:spPr>
          <a:xfrm>
            <a:off x="8584953" y="3666277"/>
            <a:ext cx="230837" cy="369332"/>
          </a:xfrm>
          <a:prstGeom prst="rect">
            <a:avLst/>
          </a:prstGeom>
          <a:noFill/>
        </p:spPr>
        <p:txBody>
          <a:bodyPr wrap="square" rtlCol="0">
            <a:spAutoFit/>
          </a:bodyPr>
          <a:lstStyle/>
          <a:p>
            <a:pPr algn="ctr"/>
            <a:r>
              <a:rPr lang="it-IT" b="1">
                <a:solidFill>
                  <a:srgbClr val="C00000"/>
                </a:solidFill>
              </a:rPr>
              <a:t>5</a:t>
            </a:r>
          </a:p>
        </p:txBody>
      </p:sp>
      <p:cxnSp>
        <p:nvCxnSpPr>
          <p:cNvPr id="37" name="Connettore 2 36">
            <a:extLst>
              <a:ext uri="{FF2B5EF4-FFF2-40B4-BE49-F238E27FC236}">
                <a16:creationId xmlns:a16="http://schemas.microsoft.com/office/drawing/2014/main" id="{D8B0DCB7-BCCF-49D1-938A-D0D0C19AE9EA}"/>
              </a:ext>
            </a:extLst>
          </p:cNvPr>
          <p:cNvCxnSpPr>
            <a:cxnSpLocks/>
          </p:cNvCxnSpPr>
          <p:nvPr/>
        </p:nvCxnSpPr>
        <p:spPr>
          <a:xfrm flipH="1">
            <a:off x="3732551" y="4616546"/>
            <a:ext cx="5145877" cy="0"/>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38" name="CasellaDiTesto 37">
            <a:extLst>
              <a:ext uri="{FF2B5EF4-FFF2-40B4-BE49-F238E27FC236}">
                <a16:creationId xmlns:a16="http://schemas.microsoft.com/office/drawing/2014/main" id="{BFD28BBC-A19E-4ACD-87E8-57C5102A0873}"/>
              </a:ext>
            </a:extLst>
          </p:cNvPr>
          <p:cNvSpPr txBox="1"/>
          <p:nvPr/>
        </p:nvSpPr>
        <p:spPr>
          <a:xfrm>
            <a:off x="1633759" y="5220262"/>
            <a:ext cx="3157584" cy="954107"/>
          </a:xfrm>
          <a:prstGeom prst="rect">
            <a:avLst/>
          </a:prstGeom>
          <a:solidFill>
            <a:schemeClr val="bg1"/>
          </a:solidFill>
          <a:ln w="15875">
            <a:solidFill>
              <a:srgbClr val="FF9900"/>
            </a:solidFill>
          </a:ln>
          <a:effectLst>
            <a:outerShdw blurRad="50800" dist="38100" dir="2700000" algn="tl" rotWithShape="0">
              <a:prstClr val="black">
                <a:alpha val="40000"/>
              </a:prstClr>
            </a:outerShdw>
          </a:effectLst>
        </p:spPr>
        <p:txBody>
          <a:bodyPr wrap="square" rtlCol="0">
            <a:spAutoFit/>
          </a:bodyPr>
          <a:lstStyle>
            <a:defPPr>
              <a:defRPr lang="it-IT"/>
            </a:defPPr>
            <a:lvl1pPr>
              <a:defRPr sz="1600"/>
            </a:lvl1pPr>
          </a:lstStyle>
          <a:p>
            <a:pPr algn="just"/>
            <a:r>
              <a:rPr lang="en-US" sz="1400" dirty="0">
                <a:latin typeface="EniTabReg" panose="02000506030000020004" pitchFamily="50" charset="0"/>
              </a:rPr>
              <a:t>Quarterly analysis of feedback with sub-threshold score and possible management in the Evaluation Team of poor performance/non-compliance</a:t>
            </a:r>
            <a:endParaRPr lang="it-IT" sz="1400" dirty="0">
              <a:latin typeface="EniTabReg" panose="02000506030000020004" pitchFamily="50" charset="0"/>
            </a:endParaRPr>
          </a:p>
        </p:txBody>
      </p:sp>
      <p:cxnSp>
        <p:nvCxnSpPr>
          <p:cNvPr id="39" name="Connettore 2 38">
            <a:extLst>
              <a:ext uri="{FF2B5EF4-FFF2-40B4-BE49-F238E27FC236}">
                <a16:creationId xmlns:a16="http://schemas.microsoft.com/office/drawing/2014/main" id="{7D8EFF2B-60BB-42C8-A56D-52AB7D91E08F}"/>
              </a:ext>
            </a:extLst>
          </p:cNvPr>
          <p:cNvCxnSpPr>
            <a:cxnSpLocks/>
          </p:cNvCxnSpPr>
          <p:nvPr/>
        </p:nvCxnSpPr>
        <p:spPr>
          <a:xfrm flipV="1">
            <a:off x="3728874" y="3181297"/>
            <a:ext cx="3677" cy="1425205"/>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40" name="CasellaDiTesto 39">
            <a:extLst>
              <a:ext uri="{FF2B5EF4-FFF2-40B4-BE49-F238E27FC236}">
                <a16:creationId xmlns:a16="http://schemas.microsoft.com/office/drawing/2014/main" id="{DBF0C052-1641-4F5F-B585-DFB16DABD249}"/>
              </a:ext>
            </a:extLst>
          </p:cNvPr>
          <p:cNvSpPr txBox="1"/>
          <p:nvPr/>
        </p:nvSpPr>
        <p:spPr>
          <a:xfrm>
            <a:off x="3439076" y="3690828"/>
            <a:ext cx="230837" cy="369332"/>
          </a:xfrm>
          <a:prstGeom prst="rect">
            <a:avLst/>
          </a:prstGeom>
          <a:noFill/>
        </p:spPr>
        <p:txBody>
          <a:bodyPr wrap="square" rtlCol="0">
            <a:spAutoFit/>
          </a:bodyPr>
          <a:lstStyle/>
          <a:p>
            <a:pPr algn="ctr"/>
            <a:r>
              <a:rPr lang="it-IT" b="1">
                <a:solidFill>
                  <a:srgbClr val="C00000"/>
                </a:solidFill>
              </a:rPr>
              <a:t>5</a:t>
            </a:r>
          </a:p>
        </p:txBody>
      </p:sp>
      <p:cxnSp>
        <p:nvCxnSpPr>
          <p:cNvPr id="41" name="Connettore 2 40">
            <a:extLst>
              <a:ext uri="{FF2B5EF4-FFF2-40B4-BE49-F238E27FC236}">
                <a16:creationId xmlns:a16="http://schemas.microsoft.com/office/drawing/2014/main" id="{F9EAB3F0-7CD0-48FE-9124-30DEB786E705}"/>
              </a:ext>
            </a:extLst>
          </p:cNvPr>
          <p:cNvCxnSpPr>
            <a:cxnSpLocks/>
          </p:cNvCxnSpPr>
          <p:nvPr/>
        </p:nvCxnSpPr>
        <p:spPr>
          <a:xfrm flipH="1">
            <a:off x="2504020" y="3194239"/>
            <a:ext cx="1" cy="1569369"/>
          </a:xfrm>
          <a:prstGeom prst="straightConnector1">
            <a:avLst/>
          </a:prstGeom>
          <a:ln>
            <a:solidFill>
              <a:srgbClr val="C00000"/>
            </a:solidFill>
            <a:prstDash val="dash"/>
            <a:tailEnd type="triangle"/>
          </a:ln>
        </p:spPr>
        <p:style>
          <a:lnRef idx="1">
            <a:schemeClr val="accent2"/>
          </a:lnRef>
          <a:fillRef idx="0">
            <a:schemeClr val="accent2"/>
          </a:fillRef>
          <a:effectRef idx="0">
            <a:schemeClr val="accent2"/>
          </a:effectRef>
          <a:fontRef idx="minor">
            <a:schemeClr val="tx1"/>
          </a:fontRef>
        </p:style>
      </p:cxnSp>
      <p:sp>
        <p:nvSpPr>
          <p:cNvPr id="42" name="CasellaDiTesto 41">
            <a:extLst>
              <a:ext uri="{FF2B5EF4-FFF2-40B4-BE49-F238E27FC236}">
                <a16:creationId xmlns:a16="http://schemas.microsoft.com/office/drawing/2014/main" id="{DD6D0590-E751-49C2-AE24-CEE8C298054B}"/>
              </a:ext>
            </a:extLst>
          </p:cNvPr>
          <p:cNvSpPr txBox="1"/>
          <p:nvPr/>
        </p:nvSpPr>
        <p:spPr>
          <a:xfrm>
            <a:off x="2198195" y="3709353"/>
            <a:ext cx="230837" cy="369332"/>
          </a:xfrm>
          <a:prstGeom prst="rect">
            <a:avLst/>
          </a:prstGeom>
          <a:noFill/>
        </p:spPr>
        <p:txBody>
          <a:bodyPr wrap="square" rtlCol="0">
            <a:spAutoFit/>
          </a:bodyPr>
          <a:lstStyle/>
          <a:p>
            <a:pPr algn="ctr"/>
            <a:r>
              <a:rPr lang="it-IT" b="1">
                <a:solidFill>
                  <a:srgbClr val="C00000"/>
                </a:solidFill>
              </a:rPr>
              <a:t>6</a:t>
            </a:r>
          </a:p>
        </p:txBody>
      </p:sp>
      <p:cxnSp>
        <p:nvCxnSpPr>
          <p:cNvPr id="43" name="Connettore 2 42">
            <a:extLst>
              <a:ext uri="{FF2B5EF4-FFF2-40B4-BE49-F238E27FC236}">
                <a16:creationId xmlns:a16="http://schemas.microsoft.com/office/drawing/2014/main" id="{AE74D5E0-C015-4340-8702-D41C52876F8A}"/>
              </a:ext>
            </a:extLst>
          </p:cNvPr>
          <p:cNvCxnSpPr>
            <a:cxnSpLocks/>
          </p:cNvCxnSpPr>
          <p:nvPr/>
        </p:nvCxnSpPr>
        <p:spPr>
          <a:xfrm>
            <a:off x="5058611" y="5424559"/>
            <a:ext cx="4268335" cy="0"/>
          </a:xfrm>
          <a:prstGeom prst="straightConnector1">
            <a:avLst/>
          </a:prstGeom>
          <a:ln>
            <a:solidFill>
              <a:srgbClr val="C00000"/>
            </a:solidFill>
            <a:prstDash val="dash"/>
            <a:headEnd type="triangle"/>
            <a:tailEnd type="triangle"/>
          </a:ln>
        </p:spPr>
        <p:style>
          <a:lnRef idx="1">
            <a:schemeClr val="accent2"/>
          </a:lnRef>
          <a:fillRef idx="0">
            <a:schemeClr val="accent2"/>
          </a:fillRef>
          <a:effectRef idx="0">
            <a:schemeClr val="accent2"/>
          </a:effectRef>
          <a:fontRef idx="minor">
            <a:schemeClr val="tx1"/>
          </a:fontRef>
        </p:style>
      </p:cxnSp>
      <p:sp>
        <p:nvSpPr>
          <p:cNvPr id="44" name="CasellaDiTesto 43">
            <a:extLst>
              <a:ext uri="{FF2B5EF4-FFF2-40B4-BE49-F238E27FC236}">
                <a16:creationId xmlns:a16="http://schemas.microsoft.com/office/drawing/2014/main" id="{FC72C8BB-26AD-47CE-BE3E-C0C364F64706}"/>
              </a:ext>
            </a:extLst>
          </p:cNvPr>
          <p:cNvSpPr txBox="1"/>
          <p:nvPr/>
        </p:nvSpPr>
        <p:spPr>
          <a:xfrm>
            <a:off x="6774197" y="5045636"/>
            <a:ext cx="230837" cy="369332"/>
          </a:xfrm>
          <a:prstGeom prst="rect">
            <a:avLst/>
          </a:prstGeom>
          <a:noFill/>
        </p:spPr>
        <p:txBody>
          <a:bodyPr wrap="square" rtlCol="0">
            <a:spAutoFit/>
          </a:bodyPr>
          <a:lstStyle/>
          <a:p>
            <a:pPr algn="ctr"/>
            <a:r>
              <a:rPr lang="it-IT" b="1">
                <a:solidFill>
                  <a:srgbClr val="C00000"/>
                </a:solidFill>
              </a:rPr>
              <a:t>7</a:t>
            </a:r>
          </a:p>
        </p:txBody>
      </p:sp>
      <p:cxnSp>
        <p:nvCxnSpPr>
          <p:cNvPr id="45" name="Connettore 2 44">
            <a:extLst>
              <a:ext uri="{FF2B5EF4-FFF2-40B4-BE49-F238E27FC236}">
                <a16:creationId xmlns:a16="http://schemas.microsoft.com/office/drawing/2014/main" id="{A22F3DF2-0129-448D-A4D8-24ED1620819A}"/>
              </a:ext>
            </a:extLst>
          </p:cNvPr>
          <p:cNvCxnSpPr>
            <a:cxnSpLocks/>
          </p:cNvCxnSpPr>
          <p:nvPr/>
        </p:nvCxnSpPr>
        <p:spPr>
          <a:xfrm>
            <a:off x="9309183" y="2557036"/>
            <a:ext cx="17763" cy="2867523"/>
          </a:xfrm>
          <a:prstGeom prst="straightConnector1">
            <a:avLst/>
          </a:prstGeom>
          <a:ln>
            <a:solidFill>
              <a:srgbClr val="C00000"/>
            </a:solidFill>
            <a:prstDash val="dash"/>
            <a:headEnd type="triangle"/>
            <a:tailEnd type="triangle"/>
          </a:ln>
        </p:spPr>
        <p:style>
          <a:lnRef idx="1">
            <a:schemeClr val="accent2"/>
          </a:lnRef>
          <a:fillRef idx="0">
            <a:schemeClr val="accent2"/>
          </a:fillRef>
          <a:effectRef idx="0">
            <a:schemeClr val="accent2"/>
          </a:effectRef>
          <a:fontRef idx="minor">
            <a:schemeClr val="tx1"/>
          </a:fontRef>
        </p:style>
      </p:cxnSp>
      <p:sp>
        <p:nvSpPr>
          <p:cNvPr id="46" name="CasellaDiTesto 45">
            <a:extLst>
              <a:ext uri="{FF2B5EF4-FFF2-40B4-BE49-F238E27FC236}">
                <a16:creationId xmlns:a16="http://schemas.microsoft.com/office/drawing/2014/main" id="{C580137D-F5AD-4639-96FD-6F8C302D985C}"/>
              </a:ext>
            </a:extLst>
          </p:cNvPr>
          <p:cNvSpPr txBox="1"/>
          <p:nvPr/>
        </p:nvSpPr>
        <p:spPr>
          <a:xfrm>
            <a:off x="9019958" y="3667388"/>
            <a:ext cx="230837" cy="369332"/>
          </a:xfrm>
          <a:prstGeom prst="rect">
            <a:avLst/>
          </a:prstGeom>
          <a:noFill/>
        </p:spPr>
        <p:txBody>
          <a:bodyPr wrap="square" rtlCol="0">
            <a:spAutoFit/>
          </a:bodyPr>
          <a:lstStyle/>
          <a:p>
            <a:pPr algn="ctr"/>
            <a:r>
              <a:rPr lang="it-IT" b="1">
                <a:solidFill>
                  <a:srgbClr val="C00000"/>
                </a:solidFill>
              </a:rPr>
              <a:t>7</a:t>
            </a:r>
          </a:p>
        </p:txBody>
      </p:sp>
      <p:sp>
        <p:nvSpPr>
          <p:cNvPr id="2" name="Titolo 1">
            <a:extLst>
              <a:ext uri="{FF2B5EF4-FFF2-40B4-BE49-F238E27FC236}">
                <a16:creationId xmlns:a16="http://schemas.microsoft.com/office/drawing/2014/main" id="{2DC1F5F5-A3D5-745B-DCAC-958679B066E2}"/>
              </a:ext>
            </a:extLst>
          </p:cNvPr>
          <p:cNvSpPr txBox="1">
            <a:spLocks/>
          </p:cNvSpPr>
          <p:nvPr/>
        </p:nvSpPr>
        <p:spPr>
          <a:xfrm>
            <a:off x="395473" y="44501"/>
            <a:ext cx="10731605" cy="778099"/>
          </a:xfrm>
          <a:prstGeom prst="rect">
            <a:avLst/>
          </a:prstGeom>
        </p:spPr>
        <p:txBody>
          <a:bodyPr vert="horz" lIns="91440" tIns="45720" rIns="91440" bIns="45720" rtlCol="0" anchor="ctr">
            <a:normAutofit/>
          </a:bodyPr>
          <a:lstStyle>
            <a:lvl1pPr algn="l" defTabSz="914377" rtl="0" eaLnBrk="1" latinLnBrk="0" hangingPunct="1">
              <a:lnSpc>
                <a:spcPts val="2400"/>
              </a:lnSpc>
              <a:spcBef>
                <a:spcPct val="0"/>
              </a:spcBef>
              <a:buNone/>
              <a:defRPr sz="2400" b="1" i="0" kern="1200">
                <a:solidFill>
                  <a:schemeClr val="tx1"/>
                </a:solidFill>
                <a:latin typeface="+mj-lt"/>
                <a:ea typeface="+mj-ea"/>
                <a:cs typeface="+mj-cs"/>
              </a:defRPr>
            </a:lvl1pPr>
          </a:lstStyle>
          <a:p>
            <a:r>
              <a:rPr lang="en-US" dirty="0"/>
              <a:t>WHAT IS THE PROCESS OF COLLECTING EXECUTION FEEDBACK?</a:t>
            </a:r>
            <a:endParaRPr lang="it-IT" dirty="0"/>
          </a:p>
        </p:txBody>
      </p:sp>
    </p:spTree>
    <p:extLst>
      <p:ext uri="{BB962C8B-B14F-4D97-AF65-F5344CB8AC3E}">
        <p14:creationId xmlns:p14="http://schemas.microsoft.com/office/powerpoint/2010/main" val="626402107"/>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lide mastro">
  <a:themeElements>
    <a:clrScheme name="eni">
      <a:dk1>
        <a:sysClr val="windowText" lastClr="000000"/>
      </a:dk1>
      <a:lt1>
        <a:sysClr val="window" lastClr="FFFFFF"/>
      </a:lt1>
      <a:dk2>
        <a:srgbClr val="1F497D"/>
      </a:dk2>
      <a:lt2>
        <a:srgbClr val="EEECE1"/>
      </a:lt2>
      <a:accent1>
        <a:srgbClr val="FFD500"/>
      </a:accent1>
      <a:accent2>
        <a:srgbClr val="CA0538"/>
      </a:accent2>
      <a:accent3>
        <a:srgbClr val="C6C6C6"/>
      </a:accent3>
      <a:accent4>
        <a:srgbClr val="E3E3E3"/>
      </a:accent4>
      <a:accent5>
        <a:srgbClr val="FF9900"/>
      </a:accent5>
      <a:accent6>
        <a:srgbClr val="000000"/>
      </a:accent6>
      <a:hlink>
        <a:srgbClr val="CA0538"/>
      </a:hlink>
      <a:folHlink>
        <a:srgbClr val="A75B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nvestor" id="{00082B0F-8944-BA4D-BECB-25C3A47F7D83}" vid="{3A944245-4325-2147-B8EA-D5B4E864C18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72e93cf-90e8-41b0-8e9f-fd7a85fe0df4">
      <UserInfo>
        <DisplayName>Fabbri Francesco</DisplayName>
        <AccountId>15</AccountId>
        <AccountType/>
      </UserInfo>
      <UserInfo>
        <DisplayName>Scarabelli Greta Matilde</DisplayName>
        <AccountId>16</AccountId>
        <AccountType/>
      </UserInfo>
      <UserInfo>
        <DisplayName>Caronelli Giovanni</DisplayName>
        <AccountId>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59E433FD67D9E48B7BF03F925321EDE" ma:contentTypeVersion="5" ma:contentTypeDescription="Creare un nuovo documento." ma:contentTypeScope="" ma:versionID="44868df51eb65ae38e3f329f63df8ed3">
  <xsd:schema xmlns:xsd="http://www.w3.org/2001/XMLSchema" xmlns:xs="http://www.w3.org/2001/XMLSchema" xmlns:p="http://schemas.microsoft.com/office/2006/metadata/properties" xmlns:ns2="a21ee634-52e6-471d-b3ea-ca596876d511" xmlns:ns3="872e93cf-90e8-41b0-8e9f-fd7a85fe0df4" targetNamespace="http://schemas.microsoft.com/office/2006/metadata/properties" ma:root="true" ma:fieldsID="66d471ddf3aaba3a1a5420b7e0a46d55" ns2:_="" ns3:_="">
    <xsd:import namespace="a21ee634-52e6-471d-b3ea-ca596876d511"/>
    <xsd:import namespace="872e93cf-90e8-41b0-8e9f-fd7a85fe0df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ee634-52e6-471d-b3ea-ca596876d5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2e93cf-90e8-41b0-8e9f-fd7a85fe0df4" elementFormDefault="qualified">
    <xsd:import namespace="http://schemas.microsoft.com/office/2006/documentManagement/types"/>
    <xsd:import namespace="http://schemas.microsoft.com/office/infopath/2007/PartnerControls"/>
    <xsd:element name="SharedWithUsers" ma:index="1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623273-9DCC-471E-B6DA-F836AA31A129}">
  <ds:schemaRefs>
    <ds:schemaRef ds:uri="872e93cf-90e8-41b0-8e9f-fd7a85fe0df4"/>
    <ds:schemaRef ds:uri="a21ee634-52e6-471d-b3ea-ca596876d5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206E80-1374-4007-9045-05379F161AB0}">
  <ds:schemaRefs>
    <ds:schemaRef ds:uri="http://schemas.microsoft.com/sharepoint/v3/contenttype/forms"/>
  </ds:schemaRefs>
</ds:datastoreItem>
</file>

<file path=customXml/itemProps3.xml><?xml version="1.0" encoding="utf-8"?>
<ds:datastoreItem xmlns:ds="http://schemas.openxmlformats.org/officeDocument/2006/customXml" ds:itemID="{A72E47A3-FC08-4E35-B9B5-D812AFAA2703}">
  <ds:schemaRefs>
    <ds:schemaRef ds:uri="872e93cf-90e8-41b0-8e9f-fd7a85fe0df4"/>
    <ds:schemaRef ds:uri="a21ee634-52e6-471d-b3ea-ca596876d5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31</TotalTime>
  <Words>3506</Words>
  <Application>Microsoft Office PowerPoint</Application>
  <PresentationFormat>Widescreen</PresentationFormat>
  <Paragraphs>278</Paragraphs>
  <Slides>30</Slides>
  <Notes>1</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2</vt:i4>
      </vt:variant>
      <vt:variant>
        <vt:lpstr>Titoli diapositive</vt:lpstr>
      </vt:variant>
      <vt:variant>
        <vt:i4>30</vt:i4>
      </vt:variant>
    </vt:vector>
  </HeadingPairs>
  <TitlesOfParts>
    <vt:vector size="40" baseType="lpstr">
      <vt:lpstr>Arial</vt:lpstr>
      <vt:lpstr>Calibri</vt:lpstr>
      <vt:lpstr>Calibri(titoli)</vt:lpstr>
      <vt:lpstr>EniTabBold</vt:lpstr>
      <vt:lpstr>EniTabReg</vt:lpstr>
      <vt:lpstr>Verdana</vt:lpstr>
      <vt:lpstr>Wingdings</vt:lpstr>
      <vt:lpstr>slide mastro</vt:lpstr>
      <vt:lpstr>Diapositiva think-cell</vt:lpstr>
      <vt:lpstr>Worksheet</vt:lpstr>
      <vt:lpstr>FAQ </vt:lpstr>
      <vt:lpstr>AGENDA</vt:lpstr>
      <vt:lpstr>WHEN IS FEEDBACK MANDATORY?</vt:lpstr>
      <vt:lpstr>WHERE DO I FIND THE LIST OF RELEVANT COMMODITY CLASSES? </vt:lpstr>
      <vt:lpstr>ON THE BASIS OF WHICH CRITERIA ARE THE RELEVANT CCs IDENTIFIED? HOW OFTEN ARE THEY REVIEWED?</vt:lpstr>
      <vt:lpstr>WHAT IS THE FEEDBACK QUESTIONNAIRE CURRENTLY IN USE</vt:lpstr>
      <vt:lpstr>WHERE DO I SEE THE MANDATORY EXECUTION FB THAT I MUST FILL IN</vt:lpstr>
      <vt:lpstr>WHEN SHOULD THE EXECUTION FB BE COMPILED</vt:lpstr>
      <vt:lpstr>Presentazione standard di PowerPoint</vt:lpstr>
      <vt:lpstr>WHAT ARE THE REGULATORY REFERENCES FOR THE EXECUTION FBs?</vt:lpstr>
      <vt:lpstr>WHO ARE THE ACTORS INVOLVED IN THE EXECUTION FB COMPILATION?</vt:lpstr>
      <vt:lpstr>WHAT HAPPENS IN CASE THERE IS A VERY NEGATIVE EXECUTION FB/RECURRING NEGATIVE FB?</vt:lpstr>
      <vt:lpstr>WHAT HAPPENS IN THE EVENT OF REPORTING CRITICAL ISSUES DURING THE EXECUTION OF THE CONTRACT?</vt:lpstr>
      <vt:lpstr>Presentazione standard di PowerPoint</vt:lpstr>
      <vt:lpstr>… AND IF THE CONTRACT IS ABSENT IN VMS?</vt:lpstr>
      <vt:lpstr>HOW TO ADD A CONTRACT IN VMS </vt:lpstr>
      <vt:lpstr>WHERE DO I SEE THE MANDATORY TENDER FB THAT I MUST FILL IN? </vt:lpstr>
      <vt:lpstr>WHEN SHOULD THE TENDER FB BE FILLED IN?</vt:lpstr>
      <vt:lpstr>Presentazione standard di PowerPoint</vt:lpstr>
      <vt:lpstr>WHO ARE THE ACTORS INVOLVED IN THE TENDER FB COMPILATION?</vt:lpstr>
      <vt:lpstr>Presentazione standard di PowerPoint</vt:lpstr>
      <vt:lpstr>Presentazione standard di PowerPoint</vt:lpstr>
      <vt:lpstr>Presentazione standard di PowerPoint</vt:lpstr>
      <vt:lpstr>CAN I CHANGE MY ANSWERS TO AN EXECUTION FB/ TENDER FB? </vt:lpstr>
      <vt:lpstr>WHAT SHOULD I DO IF I NEED TO CHANGE AN ALREADY APPROVED FB? </vt:lpstr>
      <vt:lpstr>HOW CAN I REQUEST THE ACCESS TO VMS? </vt:lpstr>
      <vt:lpstr>WHAT IS THE DIFFERENCE BETWEEN AN EXECUTION FB AND AN EVIDENCE?</vt:lpstr>
      <vt:lpstr>HOW AND WHEN TO OPEN EVIDENCE FOR A SEVERE MISPERFORMANCE? </vt:lpstr>
      <vt:lpstr>Presentazione standard di PowerPoint</vt:lpstr>
      <vt:lpstr>WHO CAN GIVE ME SUPPORT IN THE EVENT OF PROBLEMS RELATED TO VMS FUNCTIONING?</vt:lpstr>
    </vt:vector>
  </TitlesOfParts>
  <Company>eni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Muccioli Annalisa</dc:creator>
  <cp:lastModifiedBy>Lisman Bianca</cp:lastModifiedBy>
  <cp:revision>90</cp:revision>
  <cp:lastPrinted>2017-01-30T14:49:46Z</cp:lastPrinted>
  <dcterms:created xsi:type="dcterms:W3CDTF">2017-01-25T15:34:15Z</dcterms:created>
  <dcterms:modified xsi:type="dcterms:W3CDTF">2023-07-06T08:42:12Z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0x010100559E433FD67D9E48B7BF03F925321EDE</vt:lpwstr>
  </property>
</Properties>
</file>